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Lst>
  <p:sldSz cy="6858000" cx="9144000"/>
  <p:notesSz cx="6858000" cy="9144000"/>
  <p:embeddedFontLst>
    <p:embeddedFont>
      <p:font typeface="Open Sans"/>
      <p:regular r:id="rId113"/>
      <p:bold r:id="rId114"/>
      <p:italic r:id="rId115"/>
      <p:boldItalic r:id="rId1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117" roundtripDataSignature="AMtx7mjpkREPcXTksKxV+Mf5+eeMX4fCb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7" Type="http://customschemas.google.com/relationships/presentationmetadata" Target="metadata"/><Relationship Id="rId116" Type="http://schemas.openxmlformats.org/officeDocument/2006/relationships/font" Target="fonts/OpenSans-boldItalic.fntdata"/><Relationship Id="rId115" Type="http://schemas.openxmlformats.org/officeDocument/2006/relationships/font" Target="fonts/OpenSans-italic.fntdata"/><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OpenSans-bold.fntdata"/><Relationship Id="rId18" Type="http://schemas.openxmlformats.org/officeDocument/2006/relationships/slide" Target="slides/slide12.xml"/><Relationship Id="rId113" Type="http://schemas.openxmlformats.org/officeDocument/2006/relationships/font" Target="fonts/OpenSans-regular.fntdata"/><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4612"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SzPts val="1400"/>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8685212"/>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1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7" name="Google Shape;757;p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p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4" name="Google Shape;764;p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p1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3" name="Google Shape;773;p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p1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6" name="Google Shape;786;p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p1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2" name="Google Shape;792;p1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p1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1" name="Google Shape;811;p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p1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5" name="Google Shape;825;p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1" name="Google Shape;431;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2" name="Google Shape;442;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2" name="Google Shape;462;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 name="Google Shape;476;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6" name="Google Shape;516;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2" name="Google Shape;522;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8" name="Google Shape;528;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3" name="Google Shape;533;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8" name="Google Shape;538;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5" name="Google Shape;545;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0" name="Google Shape;550;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5" name="Google Shape;555;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0" name="Google Shape;560;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6" name="Google Shape;566;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1" name="Google Shape;571;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6" name="Google Shape;576;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2" name="Google Shape;582;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7" name="Google Shape;587;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2" name="Google Shape;592;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7" name="Google Shape;597;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3" name="Google Shape;603;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9" name="Google Shape;609;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5" name="Google Shape;615;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38" name="Google Shape;138;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p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1" name="Google Shape;621;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7" name="Google Shape;627;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3" name="Google Shape;633;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9" name="Google Shape;639;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6" name="Google Shape;646;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2" name="Google Shape;652;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p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6" name="Google Shape;666;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1" name="Google Shape;681;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8" name="Google Shape;688;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5" name="Google Shape;695;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1" name="Google Shape;701;p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p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6" name="Google Shape;706;p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p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1" name="Google Shape;711;p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6" name="Google Shape;716;p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p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1" name="Google Shape;721;p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p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6" name="Google Shape;726;p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p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4" name="Google Shape;734;p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9" name="Google Shape;739;p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p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4" name="Google Shape;744;p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2" name="Google Shape;752;p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108"/>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108"/>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 name="Google Shape;18;p1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1" name="Shape 71"/>
        <p:cNvGrpSpPr/>
        <p:nvPr/>
      </p:nvGrpSpPr>
      <p:grpSpPr>
        <a:xfrm>
          <a:off x="0" y="0"/>
          <a:ext cx="0" cy="0"/>
          <a:chOff x="0" y="0"/>
          <a:chExt cx="0" cy="0"/>
        </a:xfrm>
      </p:grpSpPr>
      <p:sp>
        <p:nvSpPr>
          <p:cNvPr id="72" name="Google Shape;72;p119"/>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 name="Google Shape;73;p11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4" name="Google Shape;74;p11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5" name="Google Shape;75;p1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8" name="Shape 78"/>
        <p:cNvGrpSpPr/>
        <p:nvPr/>
      </p:nvGrpSpPr>
      <p:grpSpPr>
        <a:xfrm>
          <a:off x="0" y="0"/>
          <a:ext cx="0" cy="0"/>
          <a:chOff x="0" y="0"/>
          <a:chExt cx="0" cy="0"/>
        </a:xfrm>
      </p:grpSpPr>
      <p:sp>
        <p:nvSpPr>
          <p:cNvPr id="79" name="Google Shape;79;p12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81" name="Google Shape;81;p1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90" name="Shape 90"/>
        <p:cNvGrpSpPr/>
        <p:nvPr/>
      </p:nvGrpSpPr>
      <p:grpSpPr>
        <a:xfrm>
          <a:off x="0" y="0"/>
          <a:ext cx="0" cy="0"/>
          <a:chOff x="0" y="0"/>
          <a:chExt cx="0" cy="0"/>
        </a:xfrm>
      </p:grpSpPr>
      <p:sp>
        <p:nvSpPr>
          <p:cNvPr id="91" name="Google Shape;91;p1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2" name="Google Shape;92;p11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3" name="Google Shape;93;p11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4" name="Google Shape;94;p1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1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1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 name="Shape 21"/>
        <p:cNvGrpSpPr/>
        <p:nvPr/>
      </p:nvGrpSpPr>
      <p:grpSpPr>
        <a:xfrm>
          <a:off x="0" y="0"/>
          <a:ext cx="0" cy="0"/>
          <a:chOff x="0" y="0"/>
          <a:chExt cx="0" cy="0"/>
        </a:xfrm>
      </p:grpSpPr>
      <p:sp>
        <p:nvSpPr>
          <p:cNvPr id="22" name="Google Shape;22;p109"/>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10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0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0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 name="Shape 26"/>
        <p:cNvGrpSpPr/>
        <p:nvPr/>
      </p:nvGrpSpPr>
      <p:grpSpPr>
        <a:xfrm>
          <a:off x="0" y="0"/>
          <a:ext cx="0" cy="0"/>
          <a:chOff x="0" y="0"/>
          <a:chExt cx="0" cy="0"/>
        </a:xfrm>
      </p:grpSpPr>
      <p:sp>
        <p:nvSpPr>
          <p:cNvPr id="27" name="Google Shape;27;p1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 name="Shape 30"/>
        <p:cNvGrpSpPr/>
        <p:nvPr/>
      </p:nvGrpSpPr>
      <p:grpSpPr>
        <a:xfrm>
          <a:off x="0" y="0"/>
          <a:ext cx="0" cy="0"/>
          <a:chOff x="0" y="0"/>
          <a:chExt cx="0" cy="0"/>
        </a:xfrm>
      </p:grpSpPr>
      <p:sp>
        <p:nvSpPr>
          <p:cNvPr id="31" name="Google Shape;31;p11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 name="Google Shape;32;p11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33" name="Google Shape;33;p1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6" name="Shape 36"/>
        <p:cNvGrpSpPr/>
        <p:nvPr/>
      </p:nvGrpSpPr>
      <p:grpSpPr>
        <a:xfrm>
          <a:off x="0" y="0"/>
          <a:ext cx="0" cy="0"/>
          <a:chOff x="0" y="0"/>
          <a:chExt cx="0" cy="0"/>
        </a:xfrm>
      </p:grpSpPr>
      <p:sp>
        <p:nvSpPr>
          <p:cNvPr id="37" name="Google Shape;37;p11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 name="Google Shape;38;p11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9" name="Google Shape;39;p1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1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2" name="Shape 42"/>
        <p:cNvGrpSpPr/>
        <p:nvPr/>
      </p:nvGrpSpPr>
      <p:grpSpPr>
        <a:xfrm>
          <a:off x="0" y="0"/>
          <a:ext cx="0" cy="0"/>
          <a:chOff x="0" y="0"/>
          <a:chExt cx="0" cy="0"/>
        </a:xfrm>
      </p:grpSpPr>
      <p:sp>
        <p:nvSpPr>
          <p:cNvPr id="43" name="Google Shape;43;p115"/>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 name="Google Shape;44;p115"/>
          <p:cNvSpPr txBox="1"/>
          <p:nvPr>
            <p:ph idx="1" type="body"/>
          </p:nvPr>
        </p:nvSpPr>
        <p:spPr>
          <a:xfrm rot="5400000">
            <a:off x="2309019" y="-251619"/>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5" name="Google Shape;45;p1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8" name="Shape 48"/>
        <p:cNvGrpSpPr/>
        <p:nvPr/>
      </p:nvGrpSpPr>
      <p:grpSpPr>
        <a:xfrm>
          <a:off x="0" y="0"/>
          <a:ext cx="0" cy="0"/>
          <a:chOff x="0" y="0"/>
          <a:chExt cx="0" cy="0"/>
        </a:xfrm>
      </p:grpSpPr>
      <p:sp>
        <p:nvSpPr>
          <p:cNvPr id="49" name="Google Shape;49;p11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 name="Google Shape;50;p116"/>
          <p:cNvSpPr/>
          <p:nvPr>
            <p:ph idx="2" type="pic"/>
          </p:nvPr>
        </p:nvSpPr>
        <p:spPr>
          <a:xfrm>
            <a:off x="1792288" y="612775"/>
            <a:ext cx="5486400" cy="4114800"/>
          </a:xfrm>
          <a:prstGeom prst="rect">
            <a:avLst/>
          </a:prstGeom>
          <a:noFill/>
          <a:ln>
            <a:noFill/>
          </a:ln>
        </p:spPr>
      </p:sp>
      <p:sp>
        <p:nvSpPr>
          <p:cNvPr id="51" name="Google Shape;51;p11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2" name="Google Shape;52;p1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1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 name="Shape 55"/>
        <p:cNvGrpSpPr/>
        <p:nvPr/>
      </p:nvGrpSpPr>
      <p:grpSpPr>
        <a:xfrm>
          <a:off x="0" y="0"/>
          <a:ext cx="0" cy="0"/>
          <a:chOff x="0" y="0"/>
          <a:chExt cx="0" cy="0"/>
        </a:xfrm>
      </p:grpSpPr>
      <p:sp>
        <p:nvSpPr>
          <p:cNvPr id="56" name="Google Shape;56;p11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 name="Google Shape;57;p11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8" name="Google Shape;58;p11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9" name="Google Shape;59;p1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1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2" name="Shape 62"/>
        <p:cNvGrpSpPr/>
        <p:nvPr/>
      </p:nvGrpSpPr>
      <p:grpSpPr>
        <a:xfrm>
          <a:off x="0" y="0"/>
          <a:ext cx="0" cy="0"/>
          <a:chOff x="0" y="0"/>
          <a:chExt cx="0" cy="0"/>
        </a:xfrm>
      </p:grpSpPr>
      <p:sp>
        <p:nvSpPr>
          <p:cNvPr id="63" name="Google Shape;63;p118"/>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 name="Google Shape;64;p1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5" name="Google Shape;65;p1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6" name="Google Shape;66;p1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7" name="Google Shape;67;p1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8" name="Google Shape;68;p1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07"/>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1" name="Google Shape;11;p107"/>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0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0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0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12"/>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6" name="Google Shape;86;p112"/>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7" name="Google Shape;87;p1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9" name="Google Shape;89;p1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www.rp-photonics.com/light.html"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95.png"/><Relationship Id="rId4" Type="http://schemas.openxmlformats.org/officeDocument/2006/relationships/image" Target="../media/image10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1.xml"/><Relationship Id="rId3" Type="http://schemas.openxmlformats.org/officeDocument/2006/relationships/image" Target="../media/image125.png"/><Relationship Id="rId4" Type="http://schemas.openxmlformats.org/officeDocument/2006/relationships/image" Target="../media/image9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112.png"/><Relationship Id="rId4" Type="http://schemas.openxmlformats.org/officeDocument/2006/relationships/image" Target="../media/image120.png"/><Relationship Id="rId5" Type="http://schemas.openxmlformats.org/officeDocument/2006/relationships/image" Target="../media/image10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111.png"/><Relationship Id="rId4" Type="http://schemas.openxmlformats.org/officeDocument/2006/relationships/image" Target="../media/image123.png"/><Relationship Id="rId10" Type="http://schemas.openxmlformats.org/officeDocument/2006/relationships/image" Target="../media/image109.png"/><Relationship Id="rId9" Type="http://schemas.openxmlformats.org/officeDocument/2006/relationships/image" Target="../media/image103.png"/><Relationship Id="rId5" Type="http://schemas.openxmlformats.org/officeDocument/2006/relationships/image" Target="../media/image126.png"/><Relationship Id="rId6" Type="http://schemas.openxmlformats.org/officeDocument/2006/relationships/image" Target="../media/image102.png"/><Relationship Id="rId7" Type="http://schemas.openxmlformats.org/officeDocument/2006/relationships/image" Target="../media/image110.png"/><Relationship Id="rId8" Type="http://schemas.openxmlformats.org/officeDocument/2006/relationships/image" Target="../media/image10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114.png"/><Relationship Id="rId4" Type="http://schemas.openxmlformats.org/officeDocument/2006/relationships/image" Target="../media/image124.png"/><Relationship Id="rId5" Type="http://schemas.openxmlformats.org/officeDocument/2006/relationships/image" Target="../media/image113.png"/><Relationship Id="rId6" Type="http://schemas.openxmlformats.org/officeDocument/2006/relationships/image" Target="../media/image127.png"/><Relationship Id="rId7" Type="http://schemas.openxmlformats.org/officeDocument/2006/relationships/image" Target="../media/image11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115.png"/><Relationship Id="rId4" Type="http://schemas.openxmlformats.org/officeDocument/2006/relationships/image" Target="../media/image116.png"/><Relationship Id="rId5" Type="http://schemas.openxmlformats.org/officeDocument/2006/relationships/image" Target="../media/image1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52.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7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9.png"/><Relationship Id="rId4" Type="http://schemas.openxmlformats.org/officeDocument/2006/relationships/image" Target="../media/image25.png"/><Relationship Id="rId5" Type="http://schemas.openxmlformats.org/officeDocument/2006/relationships/image" Target="../media/image30.png"/><Relationship Id="rId6"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8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6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89.png"/><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6.png"/><Relationship Id="rId4" Type="http://schemas.openxmlformats.org/officeDocument/2006/relationships/image" Target="../media/image2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20.png"/><Relationship Id="rId4" Type="http://schemas.openxmlformats.org/officeDocument/2006/relationships/image" Target="../media/image23.png"/><Relationship Id="rId5" Type="http://schemas.openxmlformats.org/officeDocument/2006/relationships/image" Target="../media/image2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6.png"/><Relationship Id="rId4" Type="http://schemas.openxmlformats.org/officeDocument/2006/relationships/image" Target="../media/image22.png"/><Relationship Id="rId5" Type="http://schemas.openxmlformats.org/officeDocument/2006/relationships/image" Target="../media/image2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2.png"/><Relationship Id="rId4" Type="http://schemas.openxmlformats.org/officeDocument/2006/relationships/image" Target="../media/image39.png"/><Relationship Id="rId5" Type="http://schemas.openxmlformats.org/officeDocument/2006/relationships/image" Target="../media/image28.png"/><Relationship Id="rId6" Type="http://schemas.openxmlformats.org/officeDocument/2006/relationships/image" Target="../media/image2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8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1.png"/><Relationship Id="rId4" Type="http://schemas.openxmlformats.org/officeDocument/2006/relationships/image" Target="../media/image40.png"/><Relationship Id="rId5" Type="http://schemas.openxmlformats.org/officeDocument/2006/relationships/image" Target="../media/image85.png"/><Relationship Id="rId6" Type="http://schemas.openxmlformats.org/officeDocument/2006/relationships/image" Target="../media/image37.png"/><Relationship Id="rId7" Type="http://schemas.openxmlformats.org/officeDocument/2006/relationships/image" Target="../media/image6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35.png"/><Relationship Id="rId4" Type="http://schemas.openxmlformats.org/officeDocument/2006/relationships/image" Target="../media/image34.png"/><Relationship Id="rId5" Type="http://schemas.openxmlformats.org/officeDocument/2006/relationships/image" Target="../media/image38.png"/><Relationship Id="rId6" Type="http://schemas.openxmlformats.org/officeDocument/2006/relationships/image" Target="../media/image3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1.png"/><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6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4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4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54.png"/><Relationship Id="rId4" Type="http://schemas.openxmlformats.org/officeDocument/2006/relationships/image" Target="../media/image47.png"/><Relationship Id="rId5" Type="http://schemas.openxmlformats.org/officeDocument/2006/relationships/image" Target="../media/image5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4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5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5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55.png"/><Relationship Id="rId4" Type="http://schemas.openxmlformats.org/officeDocument/2006/relationships/image" Target="../media/image5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7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6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64.png"/><Relationship Id="rId4" Type="http://schemas.openxmlformats.org/officeDocument/2006/relationships/image" Target="../media/image6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6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6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7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65.png"/><Relationship Id="rId4" Type="http://schemas.openxmlformats.org/officeDocument/2006/relationships/image" Target="../media/image9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www.rp-photonics.com/rare_earth_doped_laser_gain_media.html"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11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12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78.png"/><Relationship Id="rId4" Type="http://schemas.openxmlformats.org/officeDocument/2006/relationships/image" Target="../media/image91.png"/><Relationship Id="rId5" Type="http://schemas.openxmlformats.org/officeDocument/2006/relationships/image" Target="../media/image73.png"/><Relationship Id="rId6" Type="http://schemas.openxmlformats.org/officeDocument/2006/relationships/image" Target="../media/image70.png"/><Relationship Id="rId7" Type="http://schemas.openxmlformats.org/officeDocument/2006/relationships/image" Target="../media/image75.png"/><Relationship Id="rId8" Type="http://schemas.openxmlformats.org/officeDocument/2006/relationships/image" Target="../media/image12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68.png"/><Relationship Id="rId4" Type="http://schemas.openxmlformats.org/officeDocument/2006/relationships/image" Target="../media/image74.png"/><Relationship Id="rId5" Type="http://schemas.openxmlformats.org/officeDocument/2006/relationships/image" Target="../media/image8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76.png"/><Relationship Id="rId4" Type="http://schemas.openxmlformats.org/officeDocument/2006/relationships/image" Target="../media/image8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94.png"/><Relationship Id="rId4" Type="http://schemas.openxmlformats.org/officeDocument/2006/relationships/image" Target="../media/image8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79.jpg"/><Relationship Id="rId4" Type="http://schemas.openxmlformats.org/officeDocument/2006/relationships/image" Target="../media/image8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88.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87.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108.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97.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96.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9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100.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104.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92.jpg"/><Relationship Id="rId4" Type="http://schemas.openxmlformats.org/officeDocument/2006/relationships/image" Target="../media/image9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10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
          <p:cNvSpPr txBox="1"/>
          <p:nvPr>
            <p:ph type="title"/>
          </p:nvPr>
        </p:nvSpPr>
        <p:spPr>
          <a:xfrm>
            <a:off x="690562" y="2286000"/>
            <a:ext cx="7886700" cy="1325562"/>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FF0000"/>
              </a:buClr>
              <a:buSzPts val="4000"/>
              <a:buFont typeface="Arial Rounded"/>
              <a:buNone/>
            </a:pPr>
            <a:r>
              <a:rPr b="1" i="0" lang="en-US" sz="4000" u="none">
                <a:solidFill>
                  <a:srgbClr val="FF0000"/>
                </a:solidFill>
                <a:latin typeface="Arial Rounded"/>
                <a:ea typeface="Arial Rounded"/>
                <a:cs typeface="Arial Rounded"/>
                <a:sym typeface="Arial Rounded"/>
              </a:rPr>
              <a:t>UNIT 3</a:t>
            </a:r>
            <a:br>
              <a:rPr b="1" i="0" lang="en-US" sz="4000" u="none">
                <a:solidFill>
                  <a:schemeClr val="dk1"/>
                </a:solidFill>
                <a:latin typeface="Arial Rounded"/>
                <a:ea typeface="Arial Rounded"/>
                <a:cs typeface="Arial Rounded"/>
                <a:sym typeface="Arial Rounded"/>
              </a:rPr>
            </a:br>
            <a:r>
              <a:rPr b="1" i="0" lang="en-US" sz="4000" u="none">
                <a:solidFill>
                  <a:schemeClr val="dk1"/>
                </a:solidFill>
                <a:latin typeface="Arial Rounded"/>
                <a:ea typeface="Arial Rounded"/>
                <a:cs typeface="Arial Rounded"/>
                <a:sym typeface="Arial Rounded"/>
              </a:rPr>
              <a:t>DISPLAY DEVICES,LIGHT SOURCES AND DETECTION DEVICES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0"/>
          <p:cNvSpPr txBox="1"/>
          <p:nvPr>
            <p:ph idx="1" type="body"/>
          </p:nvPr>
        </p:nvSpPr>
        <p:spPr>
          <a:xfrm>
            <a:off x="628650" y="517525"/>
            <a:ext cx="7886700" cy="5659437"/>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rgbClr val="FF0000"/>
              </a:buClr>
              <a:buSzPts val="2000"/>
              <a:buFont typeface="Arial"/>
              <a:buChar char="•"/>
            </a:pPr>
            <a:r>
              <a:rPr b="0" i="0" lang="en-US" sz="2000" u="none">
                <a:solidFill>
                  <a:srgbClr val="FF0000"/>
                </a:solidFill>
                <a:latin typeface="Times New Roman"/>
                <a:ea typeface="Times New Roman"/>
                <a:cs typeface="Times New Roman"/>
                <a:sym typeface="Times New Roman"/>
              </a:rPr>
              <a:t>Phosphorescence </a:t>
            </a:r>
            <a:r>
              <a:rPr b="0" i="0" lang="en-US" sz="2000" u="none">
                <a:solidFill>
                  <a:srgbClr val="222222"/>
                </a:solidFill>
                <a:latin typeface="Times New Roman"/>
                <a:ea typeface="Times New Roman"/>
                <a:cs typeface="Times New Roman"/>
                <a:sym typeface="Times New Roman"/>
              </a:rPr>
              <a:t>is a kind of </a:t>
            </a:r>
            <a:r>
              <a:rPr b="1" i="0" lang="en-US" sz="2000" u="none">
                <a:solidFill>
                  <a:srgbClr val="4444CC"/>
                </a:solidFill>
                <a:latin typeface="Times New Roman"/>
                <a:ea typeface="Times New Roman"/>
                <a:cs typeface="Times New Roman"/>
                <a:sym typeface="Times New Roman"/>
              </a:rPr>
              <a:t>luminescence</a:t>
            </a:r>
            <a:r>
              <a:rPr b="0" i="0" lang="en-US" sz="2000" u="none">
                <a:solidFill>
                  <a:srgbClr val="222222"/>
                </a:solidFill>
                <a:latin typeface="Times New Roman"/>
                <a:ea typeface="Times New Roman"/>
                <a:cs typeface="Times New Roman"/>
                <a:sym typeface="Times New Roman"/>
              </a:rPr>
              <a:t> (i.e., a kind of </a:t>
            </a:r>
            <a:r>
              <a:rPr b="1" i="0" lang="en-US" sz="2000" u="sng">
                <a:solidFill>
                  <a:srgbClr val="4444CC"/>
                </a:solidFill>
                <a:latin typeface="Calibri"/>
                <a:ea typeface="Calibri"/>
                <a:cs typeface="Calibri"/>
                <a:sym typeface="Calibri"/>
                <a:hlinkClick r:id="rId3">
                  <a:extLst>
                    <a:ext uri="{A12FA001-AC4F-418D-AE19-62706E023703}">
                      <ahyp:hlinkClr val="tx"/>
                    </a:ext>
                  </a:extLst>
                </a:hlinkClick>
              </a:rPr>
              <a:t>light</a:t>
            </a:r>
            <a:r>
              <a:rPr b="0" i="0" lang="en-US" sz="2000" u="none">
                <a:solidFill>
                  <a:srgbClr val="222222"/>
                </a:solidFill>
                <a:latin typeface="Times New Roman"/>
                <a:ea typeface="Times New Roman"/>
                <a:cs typeface="Times New Roman"/>
                <a:sym typeface="Times New Roman"/>
              </a:rPr>
              <a:t> emission of a medium) which lasts relatively long after excitation of the medium with light (for example many milliseconds or more).</a:t>
            </a:r>
            <a:endParaRPr/>
          </a:p>
          <a:p>
            <a:pPr indent="-342900" lvl="0" marL="342900" marR="0" rtl="0" algn="just">
              <a:lnSpc>
                <a:spcPct val="100000"/>
              </a:lnSpc>
              <a:spcBef>
                <a:spcPts val="400"/>
              </a:spcBef>
              <a:spcAft>
                <a:spcPts val="0"/>
              </a:spcAft>
              <a:buClr>
                <a:srgbClr val="222222"/>
              </a:buClr>
              <a:buSzPts val="2000"/>
              <a:buFont typeface="Arial"/>
              <a:buChar char="•"/>
            </a:pPr>
            <a:r>
              <a:rPr b="0" i="0" lang="en-US" sz="2000" u="none">
                <a:solidFill>
                  <a:srgbClr val="222222"/>
                </a:solidFill>
                <a:latin typeface="Times New Roman"/>
                <a:ea typeface="Times New Roman"/>
                <a:cs typeface="Times New Roman"/>
                <a:sym typeface="Times New Roman"/>
              </a:rPr>
              <a:t>The excitation energy is stored in </a:t>
            </a:r>
            <a:r>
              <a:rPr b="1" i="0" lang="en-US" sz="2000" u="none">
                <a:solidFill>
                  <a:srgbClr val="4444CC"/>
                </a:solidFill>
                <a:latin typeface="Times New Roman"/>
                <a:ea typeface="Times New Roman"/>
                <a:cs typeface="Times New Roman"/>
                <a:sym typeface="Times New Roman"/>
              </a:rPr>
              <a:t>metastable electronic states(</a:t>
            </a:r>
            <a:r>
              <a:rPr b="0" i="0" lang="en-US" sz="2000" u="none">
                <a:solidFill>
                  <a:srgbClr val="C00000"/>
                </a:solidFill>
                <a:latin typeface="Times New Roman"/>
                <a:ea typeface="Times New Roman"/>
                <a:cs typeface="Times New Roman"/>
                <a:sym typeface="Times New Roman"/>
              </a:rPr>
              <a:t>excited states (particularly electronic states in laser gain media) which have a relatively long lifetime due to slow radiative and non-radiative decay)</a:t>
            </a:r>
            <a:r>
              <a:rPr b="0" i="0" lang="en-US" sz="2000" u="none">
                <a:solidFill>
                  <a:srgbClr val="222222"/>
                </a:solidFill>
                <a:latin typeface="Times New Roman"/>
                <a:ea typeface="Times New Roman"/>
                <a:cs typeface="Times New Roman"/>
                <a:sym typeface="Times New Roman"/>
              </a:rPr>
              <a:t>, exhibiting only </a:t>
            </a:r>
            <a:r>
              <a:rPr b="1" i="0" lang="en-US" sz="2000" u="none">
                <a:solidFill>
                  <a:srgbClr val="4444CC"/>
                </a:solidFill>
                <a:latin typeface="Times New Roman"/>
                <a:ea typeface="Times New Roman"/>
                <a:cs typeface="Times New Roman"/>
                <a:sym typeface="Times New Roman"/>
              </a:rPr>
              <a:t>forbidden transitions</a:t>
            </a:r>
            <a:r>
              <a:rPr b="0" i="0" lang="en-US" sz="2000" u="none">
                <a:solidFill>
                  <a:srgbClr val="222222"/>
                </a:solidFill>
                <a:latin typeface="Times New Roman"/>
                <a:ea typeface="Times New Roman"/>
                <a:cs typeface="Times New Roman"/>
                <a:sym typeface="Times New Roman"/>
              </a:rPr>
              <a:t> to lower states. </a:t>
            </a:r>
            <a:endParaRPr/>
          </a:p>
          <a:p>
            <a:pPr indent="-342900" lvl="0" marL="342900" marR="0" rtl="0" algn="just">
              <a:lnSpc>
                <a:spcPct val="100000"/>
              </a:lnSpc>
              <a:spcBef>
                <a:spcPts val="400"/>
              </a:spcBef>
              <a:spcAft>
                <a:spcPts val="0"/>
              </a:spcAft>
              <a:buClr>
                <a:srgbClr val="222222"/>
              </a:buClr>
              <a:buSzPts val="2000"/>
              <a:buFont typeface="Arial"/>
              <a:buChar char="•"/>
            </a:pPr>
            <a:r>
              <a:rPr b="0" i="0" lang="en-US" sz="2000" u="none">
                <a:solidFill>
                  <a:srgbClr val="222222"/>
                </a:solidFill>
                <a:latin typeface="Times New Roman"/>
                <a:ea typeface="Times New Roman"/>
                <a:cs typeface="Times New Roman"/>
                <a:sym typeface="Times New Roman"/>
              </a:rPr>
              <a:t>There are also cases with </a:t>
            </a:r>
            <a:r>
              <a:rPr b="0" i="1" lang="en-US" sz="2000" u="none">
                <a:solidFill>
                  <a:srgbClr val="222222"/>
                </a:solidFill>
                <a:latin typeface="Times New Roman"/>
                <a:ea typeface="Times New Roman"/>
                <a:cs typeface="Times New Roman"/>
                <a:sym typeface="Times New Roman"/>
              </a:rPr>
              <a:t>delayed fluorescence.</a:t>
            </a:r>
            <a:r>
              <a:rPr b="0" i="0" lang="en-US" sz="2000" u="none">
                <a:solidFill>
                  <a:srgbClr val="222222"/>
                </a:solidFill>
                <a:latin typeface="Times New Roman"/>
                <a:ea typeface="Times New Roman"/>
                <a:cs typeface="Times New Roman"/>
                <a:sym typeface="Times New Roman"/>
              </a:rPr>
              <a:t> </a:t>
            </a:r>
            <a:endParaRPr/>
          </a:p>
          <a:p>
            <a:pPr indent="-342900" lvl="0" marL="342900" marR="0" rtl="0" algn="just">
              <a:lnSpc>
                <a:spcPct val="100000"/>
              </a:lnSpc>
              <a:spcBef>
                <a:spcPts val="400"/>
              </a:spcBef>
              <a:spcAft>
                <a:spcPts val="0"/>
              </a:spcAft>
              <a:buClr>
                <a:srgbClr val="222222"/>
              </a:buClr>
              <a:buSzPts val="2000"/>
              <a:buFont typeface="Arial"/>
              <a:buChar char="•"/>
            </a:pPr>
            <a:r>
              <a:rPr b="0" i="0" lang="en-US" sz="2000" u="none">
                <a:solidFill>
                  <a:srgbClr val="222222"/>
                </a:solidFill>
                <a:latin typeface="Times New Roman"/>
                <a:ea typeface="Times New Roman"/>
                <a:cs typeface="Times New Roman"/>
                <a:sym typeface="Times New Roman"/>
              </a:rPr>
              <a:t>As the stored energy can be released only through relatively slow processes, phosphorescence is generally much weaker than fluorescence. </a:t>
            </a:r>
            <a:endParaRPr/>
          </a:p>
          <a:p>
            <a:pPr indent="-342900" lvl="0" marL="342900" marR="0" rtl="0" algn="just">
              <a:lnSpc>
                <a:spcPct val="100000"/>
              </a:lnSpc>
              <a:spcBef>
                <a:spcPts val="400"/>
              </a:spcBef>
              <a:spcAft>
                <a:spcPts val="0"/>
              </a:spcAft>
              <a:buClr>
                <a:srgbClr val="222222"/>
              </a:buClr>
              <a:buSzPts val="2000"/>
              <a:buFont typeface="Arial"/>
              <a:buChar char="•"/>
            </a:pPr>
            <a:r>
              <a:rPr b="0" i="0" lang="en-US" sz="2000" u="none">
                <a:solidFill>
                  <a:srgbClr val="222222"/>
                </a:solidFill>
                <a:latin typeface="Times New Roman"/>
                <a:ea typeface="Times New Roman"/>
                <a:cs typeface="Times New Roman"/>
                <a:sym typeface="Times New Roman"/>
              </a:rPr>
              <a:t>Important phosphorescent materials are europium-doped strontium aluminate (Eu</a:t>
            </a:r>
            <a:r>
              <a:rPr b="0" baseline="30000" i="0" lang="en-US" sz="2000" u="none">
                <a:solidFill>
                  <a:srgbClr val="222222"/>
                </a:solidFill>
                <a:latin typeface="Times New Roman"/>
                <a:ea typeface="Times New Roman"/>
                <a:cs typeface="Times New Roman"/>
                <a:sym typeface="Times New Roman"/>
              </a:rPr>
              <a:t>2+</a:t>
            </a:r>
            <a:r>
              <a:rPr b="0" i="0" lang="en-US" sz="2000" u="none">
                <a:solidFill>
                  <a:srgbClr val="222222"/>
                </a:solidFill>
                <a:latin typeface="Times New Roman"/>
                <a:ea typeface="Times New Roman"/>
                <a:cs typeface="Times New Roman"/>
                <a:sym typeface="Times New Roman"/>
              </a:rPr>
              <a:t>:SrAl</a:t>
            </a:r>
            <a:r>
              <a:rPr b="0" baseline="-25000" i="0" lang="en-US" sz="2000" u="none">
                <a:solidFill>
                  <a:srgbClr val="222222"/>
                </a:solidFill>
                <a:latin typeface="Times New Roman"/>
                <a:ea typeface="Times New Roman"/>
                <a:cs typeface="Times New Roman"/>
                <a:sym typeface="Times New Roman"/>
              </a:rPr>
              <a:t>2</a:t>
            </a:r>
            <a:r>
              <a:rPr b="0" i="0" lang="en-US" sz="2000" u="none">
                <a:solidFill>
                  <a:srgbClr val="222222"/>
                </a:solidFill>
                <a:latin typeface="Times New Roman"/>
                <a:ea typeface="Times New Roman"/>
                <a:cs typeface="Times New Roman"/>
                <a:sym typeface="Times New Roman"/>
              </a:rPr>
              <a:t>O</a:t>
            </a:r>
            <a:r>
              <a:rPr b="0" baseline="-25000" i="0" lang="en-US" sz="2000" u="none">
                <a:solidFill>
                  <a:srgbClr val="222222"/>
                </a:solidFill>
                <a:latin typeface="Times New Roman"/>
                <a:ea typeface="Times New Roman"/>
                <a:cs typeface="Times New Roman"/>
                <a:sym typeface="Times New Roman"/>
              </a:rPr>
              <a:t>4</a:t>
            </a:r>
            <a:r>
              <a:rPr b="0" i="0" lang="en-US" sz="2000" u="none">
                <a:solidFill>
                  <a:srgbClr val="222222"/>
                </a:solidFill>
                <a:latin typeface="Times New Roman"/>
                <a:ea typeface="Times New Roman"/>
                <a:cs typeface="Times New Roman"/>
                <a:sym typeface="Times New Roman"/>
              </a:rPr>
              <a:t>) and zinc sulfide (Eu</a:t>
            </a:r>
            <a:r>
              <a:rPr b="0" baseline="30000" i="0" lang="en-US" sz="2000" u="none">
                <a:solidFill>
                  <a:srgbClr val="222222"/>
                </a:solidFill>
                <a:latin typeface="Times New Roman"/>
                <a:ea typeface="Times New Roman"/>
                <a:cs typeface="Times New Roman"/>
                <a:sym typeface="Times New Roman"/>
              </a:rPr>
              <a:t>2+</a:t>
            </a:r>
            <a:r>
              <a:rPr b="0" i="0" lang="en-US" sz="2000" u="none">
                <a:solidFill>
                  <a:srgbClr val="222222"/>
                </a:solidFill>
                <a:latin typeface="Times New Roman"/>
                <a:ea typeface="Times New Roman"/>
                <a:cs typeface="Times New Roman"/>
                <a:sym typeface="Times New Roman"/>
              </a:rPr>
              <a:t>:ZnS). </a:t>
            </a:r>
            <a:endParaRPr/>
          </a:p>
          <a:p>
            <a:pPr indent="-342900" lvl="0" marL="342900" marR="0" rtl="0" algn="just">
              <a:lnSpc>
                <a:spcPct val="100000"/>
              </a:lnSpc>
              <a:spcBef>
                <a:spcPts val="400"/>
              </a:spcBef>
              <a:spcAft>
                <a:spcPts val="0"/>
              </a:spcAft>
              <a:buClr>
                <a:srgbClr val="222222"/>
              </a:buClr>
              <a:buSzPts val="2000"/>
              <a:buFont typeface="Arial"/>
              <a:buChar char="•"/>
            </a:pPr>
            <a:r>
              <a:rPr b="0" i="0" lang="en-US" sz="2000" u="none">
                <a:solidFill>
                  <a:srgbClr val="222222"/>
                </a:solidFill>
                <a:latin typeface="Times New Roman"/>
                <a:ea typeface="Times New Roman"/>
                <a:cs typeface="Times New Roman"/>
                <a:sym typeface="Times New Roman"/>
              </a:rPr>
              <a:t>They are used e.g. in safety products such as exit signs, which are visible even under conditions of power failure, although they are not very </a:t>
            </a:r>
            <a:r>
              <a:rPr b="1" i="0" lang="en-US" sz="2000" u="none">
                <a:solidFill>
                  <a:srgbClr val="4444CC"/>
                </a:solidFill>
                <a:latin typeface="Times New Roman"/>
                <a:ea typeface="Times New Roman"/>
                <a:cs typeface="Times New Roman"/>
                <a:sym typeface="Times New Roman"/>
              </a:rPr>
              <a:t>bright</a:t>
            </a:r>
            <a:r>
              <a:rPr b="0" i="0" lang="en-US" sz="2000" u="none">
                <a:solidFill>
                  <a:srgbClr val="222222"/>
                </a:solidFill>
                <a:latin typeface="Times New Roman"/>
                <a:ea typeface="Times New Roman"/>
                <a:cs typeface="Times New Roman"/>
                <a:sym typeface="Times New Roman"/>
              </a:rPr>
              <a:t>.</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00"/>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3200"/>
              <a:buFont typeface="Times New Roman"/>
              <a:buNone/>
            </a:pPr>
            <a:r>
              <a:rPr b="0" i="0" lang="en-US" sz="3200" u="none">
                <a:solidFill>
                  <a:schemeClr val="accent2"/>
                </a:solidFill>
                <a:latin typeface="Times New Roman"/>
                <a:ea typeface="Times New Roman"/>
                <a:cs typeface="Times New Roman"/>
                <a:sym typeface="Times New Roman"/>
              </a:rPr>
              <a:t>Current gain (</a:t>
            </a:r>
            <a:r>
              <a:rPr b="0" i="1" lang="en-US" sz="3200" u="none">
                <a:solidFill>
                  <a:schemeClr val="accent2"/>
                </a:solidFill>
                <a:latin typeface="Times New Roman"/>
                <a:ea typeface="Times New Roman"/>
                <a:cs typeface="Times New Roman"/>
                <a:sym typeface="Times New Roman"/>
              </a:rPr>
              <a:t>M</a:t>
            </a:r>
            <a:r>
              <a:rPr b="0" i="0" lang="en-US" sz="3200" u="none">
                <a:solidFill>
                  <a:schemeClr val="accent2"/>
                </a:solidFill>
                <a:latin typeface="Times New Roman"/>
                <a:ea typeface="Times New Roman"/>
                <a:cs typeface="Times New Roman"/>
                <a:sym typeface="Times New Roman"/>
              </a:rPr>
              <a:t>) vs. Voltage for different optical wavelengths</a:t>
            </a:r>
            <a:endParaRPr/>
          </a:p>
        </p:txBody>
      </p:sp>
      <p:pic>
        <p:nvPicPr>
          <p:cNvPr descr="6-7" id="760" name="Google Shape;760;p100"/>
          <p:cNvPicPr preferRelativeResize="0"/>
          <p:nvPr>
            <p:ph idx="1" type="body"/>
          </p:nvPr>
        </p:nvPicPr>
        <p:blipFill rotWithShape="1">
          <a:blip r:embed="rId3">
            <a:alphaModFix/>
          </a:blip>
          <a:srcRect b="0" l="0" r="0" t="0"/>
          <a:stretch/>
        </p:blipFill>
        <p:spPr>
          <a:xfrm>
            <a:off x="2627312" y="1700212"/>
            <a:ext cx="4125912" cy="4678362"/>
          </a:xfrm>
          <a:prstGeom prst="rect">
            <a:avLst/>
          </a:prstGeom>
          <a:noFill/>
          <a:ln>
            <a:noFill/>
          </a:ln>
        </p:spPr>
      </p:pic>
      <p:pic>
        <p:nvPicPr>
          <p:cNvPr id="761" name="Google Shape;761;p100"/>
          <p:cNvPicPr preferRelativeResize="0"/>
          <p:nvPr/>
        </p:nvPicPr>
        <p:blipFill rotWithShape="1">
          <a:blip r:embed="rId4">
            <a:alphaModFix/>
          </a:blip>
          <a:srcRect b="0" l="0" r="0" t="0"/>
          <a:stretch/>
        </p:blipFill>
        <p:spPr>
          <a:xfrm>
            <a:off x="6429375" y="5749925"/>
            <a:ext cx="25400" cy="2413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101"/>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3200"/>
              <a:buFont typeface="Times New Roman"/>
              <a:buNone/>
            </a:pPr>
            <a:r>
              <a:rPr b="0" i="0" lang="en-US" sz="3200" u="none">
                <a:solidFill>
                  <a:schemeClr val="accent2"/>
                </a:solidFill>
                <a:latin typeface="Times New Roman"/>
                <a:ea typeface="Times New Roman"/>
                <a:cs typeface="Times New Roman"/>
                <a:sym typeface="Times New Roman"/>
              </a:rPr>
              <a:t>Photodetector Noise &amp; S/N</a:t>
            </a:r>
            <a:endParaRPr/>
          </a:p>
        </p:txBody>
      </p:sp>
      <p:sp>
        <p:nvSpPr>
          <p:cNvPr id="767" name="Google Shape;767;p101"/>
          <p:cNvSpPr txBox="1"/>
          <p:nvPr>
            <p:ph idx="1" type="body"/>
          </p:nvPr>
        </p:nvSpPr>
        <p:spPr>
          <a:xfrm>
            <a:off x="457200" y="1214437"/>
            <a:ext cx="3035300" cy="4911725"/>
          </a:xfrm>
          <a:prstGeom prst="rect">
            <a:avLst/>
          </a:prstGeom>
          <a:noFill/>
          <a:ln>
            <a:noFill/>
          </a:ln>
        </p:spPr>
        <p:txBody>
          <a:bodyPr anchorCtr="0" anchor="t" bIns="45700" lIns="91425" spcFirstLastPara="1" rIns="91425" wrap="square" tIns="45700">
            <a:noAutofit/>
          </a:bodyPr>
          <a:lstStyle/>
          <a:p>
            <a:pPr indent="-342900" lvl="0" marL="342900" rtl="0" algn="just">
              <a:lnSpc>
                <a:spcPct val="80000"/>
              </a:lnSpc>
              <a:spcBef>
                <a:spcPts val="0"/>
              </a:spcBef>
              <a:spcAft>
                <a:spcPts val="0"/>
              </a:spcAft>
              <a:buClr>
                <a:schemeClr val="dk1"/>
              </a:buClr>
              <a:buSzPts val="1800"/>
              <a:buFont typeface="Arial"/>
              <a:buChar char="•"/>
            </a:pPr>
            <a:r>
              <a:rPr b="0" i="0" lang="en-US" sz="1800" u="none">
                <a:solidFill>
                  <a:schemeClr val="dk1"/>
                </a:solidFill>
                <a:latin typeface="Times New Roman"/>
                <a:ea typeface="Times New Roman"/>
                <a:cs typeface="Times New Roman"/>
                <a:sym typeface="Times New Roman"/>
              </a:rPr>
              <a:t>Detection of weak optical signal requires that the photodetector and its following amplification circuitry be optimized for a desired signal-to-noise ratio. </a:t>
            </a:r>
            <a:endParaRPr/>
          </a:p>
          <a:p>
            <a:pPr indent="-342900" lvl="0" marL="342900" rtl="0" algn="just">
              <a:lnSpc>
                <a:spcPct val="80000"/>
              </a:lnSpc>
              <a:spcBef>
                <a:spcPts val="360"/>
              </a:spcBef>
              <a:spcAft>
                <a:spcPts val="0"/>
              </a:spcAft>
              <a:buClr>
                <a:schemeClr val="dk1"/>
              </a:buClr>
              <a:buSzPts val="1800"/>
              <a:buNone/>
            </a:pPr>
            <a:r>
              <a:t/>
            </a:r>
            <a:endParaRPr b="0" i="0" sz="1800" u="none">
              <a:solidFill>
                <a:schemeClr val="dk1"/>
              </a:solidFill>
              <a:latin typeface="Times New Roman"/>
              <a:ea typeface="Times New Roman"/>
              <a:cs typeface="Times New Roman"/>
              <a:sym typeface="Times New Roman"/>
            </a:endParaRPr>
          </a:p>
          <a:p>
            <a:pPr indent="-342900" lvl="0" marL="342900" rtl="0" algn="just">
              <a:lnSpc>
                <a:spcPct val="80000"/>
              </a:lnSpc>
              <a:spcBef>
                <a:spcPts val="360"/>
              </a:spcBef>
              <a:spcAft>
                <a:spcPts val="0"/>
              </a:spcAft>
              <a:buClr>
                <a:schemeClr val="dk1"/>
              </a:buClr>
              <a:buSzPts val="1800"/>
              <a:buFont typeface="Arial"/>
              <a:buChar char="•"/>
            </a:pPr>
            <a:r>
              <a:rPr b="0" i="0" lang="en-US" sz="1800" u="none">
                <a:solidFill>
                  <a:schemeClr val="dk1"/>
                </a:solidFill>
                <a:latin typeface="Times New Roman"/>
                <a:ea typeface="Times New Roman"/>
                <a:cs typeface="Times New Roman"/>
                <a:sym typeface="Times New Roman"/>
              </a:rPr>
              <a:t>It is the noise current which determines the minimum optical power level that can be detected. This minimum detectable optical power defines the </a:t>
            </a:r>
            <a:r>
              <a:rPr b="1" i="0" lang="en-US" sz="1800" u="none">
                <a:solidFill>
                  <a:schemeClr val="dk1"/>
                </a:solidFill>
                <a:latin typeface="Times New Roman"/>
                <a:ea typeface="Times New Roman"/>
                <a:cs typeface="Times New Roman"/>
                <a:sym typeface="Times New Roman"/>
              </a:rPr>
              <a:t>sensitivity</a:t>
            </a:r>
            <a:r>
              <a:rPr b="0" i="0" lang="en-US" sz="1800" u="none">
                <a:solidFill>
                  <a:schemeClr val="dk1"/>
                </a:solidFill>
                <a:latin typeface="Times New Roman"/>
                <a:ea typeface="Times New Roman"/>
                <a:cs typeface="Times New Roman"/>
                <a:sym typeface="Times New Roman"/>
              </a:rPr>
              <a:t> of photodetector. That is the optical power that generates a photocurrent with the amplitude equal to that of the total noise current (</a:t>
            </a:r>
            <a:r>
              <a:rPr b="0" i="1" lang="en-US" sz="1800" u="none">
                <a:solidFill>
                  <a:schemeClr val="dk1"/>
                </a:solidFill>
                <a:latin typeface="Times New Roman"/>
                <a:ea typeface="Times New Roman"/>
                <a:cs typeface="Times New Roman"/>
                <a:sym typeface="Times New Roman"/>
              </a:rPr>
              <a:t>S/N=1</a:t>
            </a:r>
            <a:r>
              <a:rPr b="0" i="0" lang="en-US" sz="1800" u="none">
                <a:solidFill>
                  <a:schemeClr val="dk1"/>
                </a:solidFill>
                <a:latin typeface="Times New Roman"/>
                <a:ea typeface="Times New Roman"/>
                <a:cs typeface="Times New Roman"/>
                <a:sym typeface="Times New Roman"/>
              </a:rPr>
              <a:t>)</a:t>
            </a:r>
            <a:endParaRPr/>
          </a:p>
        </p:txBody>
      </p:sp>
      <p:pic>
        <p:nvPicPr>
          <p:cNvPr id="768" name="Google Shape;768;p101"/>
          <p:cNvPicPr preferRelativeResize="0"/>
          <p:nvPr/>
        </p:nvPicPr>
        <p:blipFill rotWithShape="1">
          <a:blip r:embed="rId3">
            <a:alphaModFix/>
          </a:blip>
          <a:srcRect b="0" l="0" r="0" t="0"/>
          <a:stretch/>
        </p:blipFill>
        <p:spPr>
          <a:xfrm>
            <a:off x="4003675" y="4797425"/>
            <a:ext cx="4733925" cy="534987"/>
          </a:xfrm>
          <a:prstGeom prst="rect">
            <a:avLst/>
          </a:prstGeom>
          <a:noFill/>
          <a:ln>
            <a:noFill/>
          </a:ln>
        </p:spPr>
      </p:pic>
      <p:pic>
        <p:nvPicPr>
          <p:cNvPr descr="aa.png" id="769" name="Google Shape;769;p101"/>
          <p:cNvPicPr preferRelativeResize="0"/>
          <p:nvPr>
            <p:ph idx="1" type="body"/>
          </p:nvPr>
        </p:nvPicPr>
        <p:blipFill rotWithShape="1">
          <a:blip r:embed="rId4">
            <a:alphaModFix/>
          </a:blip>
          <a:srcRect b="0" l="0" r="0" t="0"/>
          <a:stretch/>
        </p:blipFill>
        <p:spPr>
          <a:xfrm>
            <a:off x="4643437" y="1714500"/>
            <a:ext cx="3381375" cy="1695450"/>
          </a:xfrm>
          <a:prstGeom prst="rect">
            <a:avLst/>
          </a:prstGeom>
          <a:noFill/>
          <a:ln>
            <a:noFill/>
          </a:ln>
        </p:spPr>
      </p:pic>
      <p:sp>
        <p:nvSpPr>
          <p:cNvPr id="770" name="Google Shape;770;p101"/>
          <p:cNvSpPr txBox="1"/>
          <p:nvPr/>
        </p:nvSpPr>
        <p:spPr>
          <a:xfrm>
            <a:off x="4357687" y="3214687"/>
            <a:ext cx="3659187"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Equivalent circuit of photodetector</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02"/>
          <p:cNvSpPr txBox="1"/>
          <p:nvPr>
            <p:ph type="title"/>
          </p:nvPr>
        </p:nvSpPr>
        <p:spPr>
          <a:xfrm>
            <a:off x="457200" y="274637"/>
            <a:ext cx="8229600" cy="77787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3200"/>
              <a:buFont typeface="Times New Roman"/>
              <a:buNone/>
            </a:pPr>
            <a:r>
              <a:rPr b="0" i="0" lang="en-US" sz="3200" u="none">
                <a:solidFill>
                  <a:schemeClr val="accent2"/>
                </a:solidFill>
                <a:latin typeface="Times New Roman"/>
                <a:ea typeface="Times New Roman"/>
                <a:cs typeface="Times New Roman"/>
                <a:sym typeface="Times New Roman"/>
              </a:rPr>
              <a:t>Signal Calculation</a:t>
            </a:r>
            <a:endParaRPr/>
          </a:p>
        </p:txBody>
      </p:sp>
      <p:sp>
        <p:nvSpPr>
          <p:cNvPr id="776" name="Google Shape;776;p102"/>
          <p:cNvSpPr txBox="1"/>
          <p:nvPr>
            <p:ph idx="1" type="body"/>
          </p:nvPr>
        </p:nvSpPr>
        <p:spPr>
          <a:xfrm>
            <a:off x="457200" y="1123950"/>
            <a:ext cx="8229600" cy="5400675"/>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Times New Roman"/>
                <a:ea typeface="Times New Roman"/>
                <a:cs typeface="Times New Roman"/>
                <a:sym typeface="Times New Roman"/>
              </a:rPr>
              <a:t>Consider the modulated optical power signal </a:t>
            </a:r>
            <a:r>
              <a:rPr b="0" i="1" lang="en-US" sz="2000" u="none">
                <a:solidFill>
                  <a:schemeClr val="dk1"/>
                </a:solidFill>
                <a:latin typeface="Times New Roman"/>
                <a:ea typeface="Times New Roman"/>
                <a:cs typeface="Times New Roman"/>
                <a:sym typeface="Times New Roman"/>
              </a:rPr>
              <a:t>P(t)</a:t>
            </a:r>
            <a:r>
              <a:rPr b="0" i="0" lang="en-US" sz="2000" u="none">
                <a:solidFill>
                  <a:schemeClr val="dk1"/>
                </a:solidFill>
                <a:latin typeface="Times New Roman"/>
                <a:ea typeface="Times New Roman"/>
                <a:cs typeface="Times New Roman"/>
                <a:sym typeface="Times New Roman"/>
              </a:rPr>
              <a:t> falls on the photodetector with the form of:  </a:t>
            </a:r>
            <a:endParaRPr/>
          </a:p>
          <a:p>
            <a:pPr indent="-215900" lvl="0" marL="342900" rtl="0" algn="l">
              <a:lnSpc>
                <a:spcPct val="100000"/>
              </a:lnSpc>
              <a:spcBef>
                <a:spcPts val="400"/>
              </a:spcBef>
              <a:spcAft>
                <a:spcPts val="0"/>
              </a:spcAft>
              <a:buClr>
                <a:schemeClr val="dk1"/>
              </a:buClr>
              <a:buSzPts val="2000"/>
              <a:buFont typeface="Arial"/>
              <a:buNone/>
            </a:pPr>
            <a:r>
              <a:t/>
            </a:r>
            <a:endParaRPr b="0" i="0" sz="2000" u="none">
              <a:solidFill>
                <a:schemeClr val="dk1"/>
              </a:solidFill>
              <a:latin typeface="Times New Roman"/>
              <a:ea typeface="Times New Roman"/>
              <a:cs typeface="Times New Roman"/>
              <a:sym typeface="Times New Roman"/>
            </a:endParaRPr>
          </a:p>
          <a:p>
            <a:pPr indent="-215900" lvl="0" marL="342900" rtl="0" algn="l">
              <a:lnSpc>
                <a:spcPct val="100000"/>
              </a:lnSpc>
              <a:spcBef>
                <a:spcPts val="400"/>
              </a:spcBef>
              <a:spcAft>
                <a:spcPts val="0"/>
              </a:spcAft>
              <a:buClr>
                <a:schemeClr val="dk1"/>
              </a:buClr>
              <a:buSzPts val="2000"/>
              <a:buFont typeface="Arial"/>
              <a:buNone/>
            </a:pPr>
            <a:r>
              <a:t/>
            </a:r>
            <a:endParaRPr b="0" i="0" sz="2000" u="none">
              <a:solidFill>
                <a:schemeClr val="dk1"/>
              </a:solidFill>
              <a:latin typeface="Times New Roman"/>
              <a:ea typeface="Times New Roman"/>
              <a:cs typeface="Times New Roman"/>
              <a:sym typeface="Times New Roman"/>
            </a:endParaRPr>
          </a:p>
          <a:p>
            <a:pPr indent="-342900" lvl="0" marL="342900" rtl="0" algn="l">
              <a:lnSpc>
                <a:spcPct val="100000"/>
              </a:lnSpc>
              <a:spcBef>
                <a:spcPts val="400"/>
              </a:spcBef>
              <a:spcAft>
                <a:spcPts val="0"/>
              </a:spcAft>
              <a:buClr>
                <a:schemeClr val="dk1"/>
              </a:buClr>
              <a:buSzPts val="2000"/>
              <a:buFont typeface="Arial"/>
              <a:buChar char="•"/>
            </a:pPr>
            <a:r>
              <a:rPr b="0" i="0" lang="en-US" sz="2000" u="none">
                <a:solidFill>
                  <a:schemeClr val="dk1"/>
                </a:solidFill>
                <a:latin typeface="Times New Roman"/>
                <a:ea typeface="Times New Roman"/>
                <a:cs typeface="Times New Roman"/>
                <a:sym typeface="Times New Roman"/>
              </a:rPr>
              <a:t>Where </a:t>
            </a:r>
            <a:r>
              <a:rPr b="0" i="1" lang="en-US" sz="2000" u="none">
                <a:solidFill>
                  <a:schemeClr val="dk1"/>
                </a:solidFill>
                <a:latin typeface="Times New Roman"/>
                <a:ea typeface="Times New Roman"/>
                <a:cs typeface="Times New Roman"/>
                <a:sym typeface="Times New Roman"/>
              </a:rPr>
              <a:t>s(t)</a:t>
            </a:r>
            <a:r>
              <a:rPr b="0" i="0" lang="en-US" sz="2000" u="none">
                <a:solidFill>
                  <a:schemeClr val="dk1"/>
                </a:solidFill>
                <a:latin typeface="Times New Roman"/>
                <a:ea typeface="Times New Roman"/>
                <a:cs typeface="Times New Roman"/>
                <a:sym typeface="Times New Roman"/>
              </a:rPr>
              <a:t> is message electrical signal and </a:t>
            </a:r>
            <a:r>
              <a:rPr b="0" i="1" lang="en-US" sz="2000" u="none">
                <a:solidFill>
                  <a:schemeClr val="dk1"/>
                </a:solidFill>
                <a:latin typeface="Times New Roman"/>
                <a:ea typeface="Times New Roman"/>
                <a:cs typeface="Times New Roman"/>
                <a:sym typeface="Times New Roman"/>
              </a:rPr>
              <a:t>m</a:t>
            </a:r>
            <a:r>
              <a:rPr b="0" i="0" lang="en-US" sz="2000" u="none">
                <a:solidFill>
                  <a:schemeClr val="dk1"/>
                </a:solidFill>
                <a:latin typeface="Times New Roman"/>
                <a:ea typeface="Times New Roman"/>
                <a:cs typeface="Times New Roman"/>
                <a:sym typeface="Times New Roman"/>
              </a:rPr>
              <a:t> is modulation index. Therefore the primary photocurrent is (for pin photodiode </a:t>
            </a:r>
            <a:r>
              <a:rPr b="0" i="1" lang="en-US" sz="2000" u="none">
                <a:solidFill>
                  <a:schemeClr val="dk1"/>
                </a:solidFill>
                <a:latin typeface="Times New Roman"/>
                <a:ea typeface="Times New Roman"/>
                <a:cs typeface="Times New Roman"/>
                <a:sym typeface="Times New Roman"/>
              </a:rPr>
              <a:t>M=1</a:t>
            </a:r>
            <a:r>
              <a:rPr b="0" i="0" lang="en-US" sz="2000" u="none">
                <a:solidFill>
                  <a:schemeClr val="dk1"/>
                </a:solidFill>
                <a:latin typeface="Times New Roman"/>
                <a:ea typeface="Times New Roman"/>
                <a:cs typeface="Times New Roman"/>
                <a:sym typeface="Times New Roman"/>
              </a:rPr>
              <a:t>): </a:t>
            </a:r>
            <a:endParaRPr/>
          </a:p>
          <a:p>
            <a:pPr indent="-215900" lvl="0" marL="342900" rtl="0" algn="l">
              <a:lnSpc>
                <a:spcPct val="100000"/>
              </a:lnSpc>
              <a:spcBef>
                <a:spcPts val="400"/>
              </a:spcBef>
              <a:spcAft>
                <a:spcPts val="0"/>
              </a:spcAft>
              <a:buClr>
                <a:schemeClr val="dk1"/>
              </a:buClr>
              <a:buSzPts val="2000"/>
              <a:buFont typeface="Arial"/>
              <a:buNone/>
            </a:pPr>
            <a:r>
              <a:t/>
            </a:r>
            <a:endParaRPr b="0" i="0" sz="2000" u="none">
              <a:solidFill>
                <a:schemeClr val="dk1"/>
              </a:solidFill>
              <a:latin typeface="Times New Roman"/>
              <a:ea typeface="Times New Roman"/>
              <a:cs typeface="Times New Roman"/>
              <a:sym typeface="Times New Roman"/>
            </a:endParaRPr>
          </a:p>
          <a:p>
            <a:pPr indent="-215900" lvl="0" marL="342900" rtl="0" algn="l">
              <a:lnSpc>
                <a:spcPct val="100000"/>
              </a:lnSpc>
              <a:spcBef>
                <a:spcPts val="400"/>
              </a:spcBef>
              <a:spcAft>
                <a:spcPts val="0"/>
              </a:spcAft>
              <a:buClr>
                <a:schemeClr val="dk1"/>
              </a:buClr>
              <a:buSzPts val="2000"/>
              <a:buFont typeface="Arial"/>
              <a:buNone/>
            </a:pPr>
            <a:r>
              <a:t/>
            </a:r>
            <a:endParaRPr b="0" i="0" sz="2000" u="none">
              <a:solidFill>
                <a:schemeClr val="dk1"/>
              </a:solidFill>
              <a:latin typeface="Times New Roman"/>
              <a:ea typeface="Times New Roman"/>
              <a:cs typeface="Times New Roman"/>
              <a:sym typeface="Times New Roman"/>
            </a:endParaRPr>
          </a:p>
          <a:p>
            <a:pPr indent="-215900" lvl="0" marL="342900" rtl="0" algn="l">
              <a:lnSpc>
                <a:spcPct val="100000"/>
              </a:lnSpc>
              <a:spcBef>
                <a:spcPts val="400"/>
              </a:spcBef>
              <a:spcAft>
                <a:spcPts val="0"/>
              </a:spcAft>
              <a:buClr>
                <a:schemeClr val="dk1"/>
              </a:buClr>
              <a:buSzPts val="2000"/>
              <a:buFont typeface="Arial"/>
              <a:buNone/>
            </a:pPr>
            <a:r>
              <a:t/>
            </a:r>
            <a:endParaRPr b="0" i="0" sz="2000" u="none">
              <a:solidFill>
                <a:schemeClr val="dk1"/>
              </a:solidFill>
              <a:latin typeface="Times New Roman"/>
              <a:ea typeface="Times New Roman"/>
              <a:cs typeface="Times New Roman"/>
              <a:sym typeface="Times New Roman"/>
            </a:endParaRPr>
          </a:p>
          <a:p>
            <a:pPr indent="-342900" lvl="0" marL="342900" rtl="0" algn="l">
              <a:lnSpc>
                <a:spcPct val="100000"/>
              </a:lnSpc>
              <a:spcBef>
                <a:spcPts val="400"/>
              </a:spcBef>
              <a:spcAft>
                <a:spcPts val="0"/>
              </a:spcAft>
              <a:buClr>
                <a:schemeClr val="dk1"/>
              </a:buClr>
              <a:buSzPts val="2000"/>
              <a:buFont typeface="Arial"/>
              <a:buChar char="•"/>
            </a:pPr>
            <a:r>
              <a:rPr b="0" i="0" lang="en-US" sz="2000" u="none">
                <a:solidFill>
                  <a:schemeClr val="dk1"/>
                </a:solidFill>
                <a:latin typeface="Times New Roman"/>
                <a:ea typeface="Times New Roman"/>
                <a:cs typeface="Times New Roman"/>
                <a:sym typeface="Times New Roman"/>
              </a:rPr>
              <a:t>The root mean square signal current is then:</a:t>
            </a:r>
            <a:endParaRPr/>
          </a:p>
        </p:txBody>
      </p:sp>
      <p:pic>
        <p:nvPicPr>
          <p:cNvPr id="777" name="Google Shape;777;p102"/>
          <p:cNvPicPr preferRelativeResize="0"/>
          <p:nvPr/>
        </p:nvPicPr>
        <p:blipFill rotWithShape="1">
          <a:blip r:embed="rId3">
            <a:alphaModFix/>
          </a:blip>
          <a:srcRect b="0" l="0" r="0" t="0"/>
          <a:stretch/>
        </p:blipFill>
        <p:spPr>
          <a:xfrm>
            <a:off x="3059112" y="1700212"/>
            <a:ext cx="3240087" cy="576262"/>
          </a:xfrm>
          <a:prstGeom prst="rect">
            <a:avLst/>
          </a:prstGeom>
          <a:noFill/>
          <a:ln>
            <a:noFill/>
          </a:ln>
        </p:spPr>
      </p:pic>
      <p:sp>
        <p:nvSpPr>
          <p:cNvPr id="778" name="Google Shape;778;p102"/>
          <p:cNvSpPr txBox="1"/>
          <p:nvPr/>
        </p:nvSpPr>
        <p:spPr>
          <a:xfrm>
            <a:off x="8080375" y="1843087"/>
            <a:ext cx="538162"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[6-8]</a:t>
            </a:r>
            <a:endParaRPr/>
          </a:p>
        </p:txBody>
      </p:sp>
      <p:pic>
        <p:nvPicPr>
          <p:cNvPr id="779" name="Google Shape;779;p102"/>
          <p:cNvPicPr preferRelativeResize="0"/>
          <p:nvPr/>
        </p:nvPicPr>
        <p:blipFill rotWithShape="1">
          <a:blip r:embed="rId4">
            <a:alphaModFix/>
          </a:blip>
          <a:srcRect b="0" l="0" r="0" t="0"/>
          <a:stretch/>
        </p:blipFill>
        <p:spPr>
          <a:xfrm>
            <a:off x="1227137" y="3213100"/>
            <a:ext cx="6615112" cy="736600"/>
          </a:xfrm>
          <a:prstGeom prst="rect">
            <a:avLst/>
          </a:prstGeom>
          <a:noFill/>
          <a:ln>
            <a:noFill/>
          </a:ln>
        </p:spPr>
      </p:pic>
      <p:sp>
        <p:nvSpPr>
          <p:cNvPr id="780" name="Google Shape;780;p102"/>
          <p:cNvSpPr txBox="1"/>
          <p:nvPr/>
        </p:nvSpPr>
        <p:spPr>
          <a:xfrm>
            <a:off x="8151812" y="3427412"/>
            <a:ext cx="538162"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[6-9]</a:t>
            </a:r>
            <a:endParaRPr/>
          </a:p>
        </p:txBody>
      </p:sp>
      <p:pic>
        <p:nvPicPr>
          <p:cNvPr id="781" name="Google Shape;781;p102"/>
          <p:cNvPicPr preferRelativeResize="0"/>
          <p:nvPr/>
        </p:nvPicPr>
        <p:blipFill rotWithShape="1">
          <a:blip r:embed="rId5">
            <a:alphaModFix/>
          </a:blip>
          <a:srcRect b="0" l="0" r="0" t="0"/>
          <a:stretch/>
        </p:blipFill>
        <p:spPr>
          <a:xfrm>
            <a:off x="1036637" y="4613275"/>
            <a:ext cx="6781800" cy="1809750"/>
          </a:xfrm>
          <a:prstGeom prst="rect">
            <a:avLst/>
          </a:prstGeom>
          <a:noFill/>
          <a:ln>
            <a:noFill/>
          </a:ln>
        </p:spPr>
      </p:pic>
      <p:sp>
        <p:nvSpPr>
          <p:cNvPr id="782" name="Google Shape;782;p102"/>
          <p:cNvSpPr txBox="1"/>
          <p:nvPr/>
        </p:nvSpPr>
        <p:spPr>
          <a:xfrm>
            <a:off x="8224837" y="4651375"/>
            <a:ext cx="538162"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[6-9]</a:t>
            </a:r>
            <a:endParaRPr/>
          </a:p>
        </p:txBody>
      </p:sp>
      <p:sp>
        <p:nvSpPr>
          <p:cNvPr id="783" name="Google Shape;783;p102"/>
          <p:cNvSpPr txBox="1"/>
          <p:nvPr/>
        </p:nvSpPr>
        <p:spPr>
          <a:xfrm>
            <a:off x="8296275" y="5803900"/>
            <a:ext cx="636587"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[6-10]</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103"/>
          <p:cNvSpPr txBox="1"/>
          <p:nvPr>
            <p:ph type="title"/>
          </p:nvPr>
        </p:nvSpPr>
        <p:spPr>
          <a:xfrm>
            <a:off x="457200" y="274637"/>
            <a:ext cx="8229600" cy="850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3200"/>
              <a:buFont typeface="Times New Roman"/>
              <a:buNone/>
            </a:pPr>
            <a:r>
              <a:rPr b="0" i="0" lang="en-US" sz="3200" u="none">
                <a:solidFill>
                  <a:schemeClr val="accent2"/>
                </a:solidFill>
                <a:latin typeface="Times New Roman"/>
                <a:ea typeface="Times New Roman"/>
                <a:cs typeface="Times New Roman"/>
                <a:sym typeface="Times New Roman"/>
              </a:rPr>
              <a:t>Noise Sources in Photodetecors </a:t>
            </a:r>
            <a:endParaRPr/>
          </a:p>
        </p:txBody>
      </p:sp>
      <p:sp>
        <p:nvSpPr>
          <p:cNvPr id="789" name="Google Shape;789;p103"/>
          <p:cNvSpPr txBox="1"/>
          <p:nvPr>
            <p:ph idx="1" type="body"/>
          </p:nvPr>
        </p:nvSpPr>
        <p:spPr>
          <a:xfrm>
            <a:off x="457200" y="1341437"/>
            <a:ext cx="8229600" cy="5040312"/>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Times New Roman"/>
                <a:ea typeface="Times New Roman"/>
                <a:cs typeface="Times New Roman"/>
                <a:sym typeface="Times New Roman"/>
              </a:rPr>
              <a:t>The principal noises associated with photodetectors are :</a:t>
            </a:r>
            <a:endParaRPr/>
          </a:p>
          <a:p>
            <a:pPr indent="-342900" lvl="0" marL="342900" rtl="0" algn="l">
              <a:lnSpc>
                <a:spcPct val="100000"/>
              </a:lnSpc>
              <a:spcBef>
                <a:spcPts val="400"/>
              </a:spcBef>
              <a:spcAft>
                <a:spcPts val="0"/>
              </a:spcAft>
              <a:buClr>
                <a:schemeClr val="dk1"/>
              </a:buClr>
              <a:buSzPts val="2000"/>
              <a:buNone/>
            </a:pPr>
            <a:r>
              <a:rPr b="0" i="0" lang="en-US" sz="2000" u="none">
                <a:solidFill>
                  <a:schemeClr val="dk1"/>
                </a:solidFill>
                <a:latin typeface="Times New Roman"/>
                <a:ea typeface="Times New Roman"/>
                <a:cs typeface="Times New Roman"/>
                <a:sym typeface="Times New Roman"/>
              </a:rPr>
              <a:t>      </a:t>
            </a:r>
            <a:r>
              <a:rPr b="1" i="0" lang="en-US" sz="2000" u="none">
                <a:solidFill>
                  <a:schemeClr val="dk1"/>
                </a:solidFill>
                <a:latin typeface="Times New Roman"/>
                <a:ea typeface="Times New Roman"/>
                <a:cs typeface="Times New Roman"/>
                <a:sym typeface="Times New Roman"/>
              </a:rPr>
              <a:t>1- Quantum (Shot) noise: </a:t>
            </a:r>
            <a:r>
              <a:rPr b="0" i="0" lang="en-US" sz="2000" u="none">
                <a:solidFill>
                  <a:schemeClr val="dk1"/>
                </a:solidFill>
                <a:latin typeface="Times New Roman"/>
                <a:ea typeface="Times New Roman"/>
                <a:cs typeface="Times New Roman"/>
                <a:sym typeface="Times New Roman"/>
              </a:rPr>
              <a:t>arises from statistical nature of the production and collection of photo-generated electrons upon optical illumination. It has been shown that the statistics follow a Poisson process.</a:t>
            </a:r>
            <a:endParaRPr/>
          </a:p>
          <a:p>
            <a:pPr indent="-342900" lvl="0" marL="342900" rtl="0" algn="l">
              <a:lnSpc>
                <a:spcPct val="100000"/>
              </a:lnSpc>
              <a:spcBef>
                <a:spcPts val="400"/>
              </a:spcBef>
              <a:spcAft>
                <a:spcPts val="0"/>
              </a:spcAft>
              <a:buClr>
                <a:schemeClr val="dk1"/>
              </a:buClr>
              <a:buSzPts val="2000"/>
              <a:buNone/>
            </a:pPr>
            <a:r>
              <a:rPr b="1" i="0" lang="en-US" sz="2000" u="none">
                <a:solidFill>
                  <a:schemeClr val="dk1"/>
                </a:solidFill>
                <a:latin typeface="Times New Roman"/>
                <a:ea typeface="Times New Roman"/>
                <a:cs typeface="Times New Roman"/>
                <a:sym typeface="Times New Roman"/>
              </a:rPr>
              <a:t>      2- Dark current noise: </a:t>
            </a:r>
            <a:r>
              <a:rPr b="0" i="0" lang="en-US" sz="2000" u="none">
                <a:solidFill>
                  <a:schemeClr val="dk1"/>
                </a:solidFill>
                <a:latin typeface="Times New Roman"/>
                <a:ea typeface="Times New Roman"/>
                <a:cs typeface="Times New Roman"/>
                <a:sym typeface="Times New Roman"/>
              </a:rPr>
              <a:t>is the current that continues to flow through the bias circuit in the absence of the light.</a:t>
            </a:r>
            <a:r>
              <a:rPr b="1" i="0" lang="en-US" sz="2000" u="none">
                <a:solidFill>
                  <a:schemeClr val="dk1"/>
                </a:solidFill>
                <a:latin typeface="Times New Roman"/>
                <a:ea typeface="Times New Roman"/>
                <a:cs typeface="Times New Roman"/>
                <a:sym typeface="Times New Roman"/>
              </a:rPr>
              <a:t> </a:t>
            </a:r>
            <a:r>
              <a:rPr b="0" i="0" lang="en-US" sz="2000" u="none">
                <a:solidFill>
                  <a:schemeClr val="dk1"/>
                </a:solidFill>
                <a:latin typeface="Times New Roman"/>
                <a:ea typeface="Times New Roman"/>
                <a:cs typeface="Times New Roman"/>
                <a:sym typeface="Times New Roman"/>
              </a:rPr>
              <a:t>This is the combination of </a:t>
            </a:r>
            <a:r>
              <a:rPr b="1" i="0" lang="en-US" sz="2000" u="none">
                <a:solidFill>
                  <a:schemeClr val="dk1"/>
                </a:solidFill>
                <a:latin typeface="Times New Roman"/>
                <a:ea typeface="Times New Roman"/>
                <a:cs typeface="Times New Roman"/>
                <a:sym typeface="Times New Roman"/>
              </a:rPr>
              <a:t>bulk dark current</a:t>
            </a:r>
            <a:r>
              <a:rPr b="0" i="0" lang="en-US" sz="2000" u="none">
                <a:solidFill>
                  <a:schemeClr val="dk1"/>
                </a:solidFill>
                <a:latin typeface="Times New Roman"/>
                <a:ea typeface="Times New Roman"/>
                <a:cs typeface="Times New Roman"/>
                <a:sym typeface="Times New Roman"/>
              </a:rPr>
              <a:t>, which is due to thermally generated e and h in the </a:t>
            </a:r>
            <a:r>
              <a:rPr b="0" i="1" lang="en-US" sz="2000" u="none">
                <a:solidFill>
                  <a:schemeClr val="dk1"/>
                </a:solidFill>
                <a:latin typeface="Times New Roman"/>
                <a:ea typeface="Times New Roman"/>
                <a:cs typeface="Times New Roman"/>
                <a:sym typeface="Times New Roman"/>
              </a:rPr>
              <a:t>pn</a:t>
            </a:r>
            <a:r>
              <a:rPr b="0" i="0" lang="en-US" sz="2000" u="none">
                <a:solidFill>
                  <a:schemeClr val="dk1"/>
                </a:solidFill>
                <a:latin typeface="Times New Roman"/>
                <a:ea typeface="Times New Roman"/>
                <a:cs typeface="Times New Roman"/>
                <a:sym typeface="Times New Roman"/>
              </a:rPr>
              <a:t> junction, and the </a:t>
            </a:r>
            <a:r>
              <a:rPr b="1" i="0" lang="en-US" sz="2000" u="none">
                <a:solidFill>
                  <a:schemeClr val="dk1"/>
                </a:solidFill>
                <a:latin typeface="Times New Roman"/>
                <a:ea typeface="Times New Roman"/>
                <a:cs typeface="Times New Roman"/>
                <a:sym typeface="Times New Roman"/>
              </a:rPr>
              <a:t>surface dark current</a:t>
            </a:r>
            <a:r>
              <a:rPr b="0" i="0" lang="en-US" sz="2000" u="none">
                <a:solidFill>
                  <a:schemeClr val="dk1"/>
                </a:solidFill>
                <a:latin typeface="Times New Roman"/>
                <a:ea typeface="Times New Roman"/>
                <a:cs typeface="Times New Roman"/>
                <a:sym typeface="Times New Roman"/>
              </a:rPr>
              <a:t>, due to surface defects, bias voltage and surface area. </a:t>
            </a:r>
            <a:endParaRPr/>
          </a:p>
          <a:p>
            <a:pPr indent="-342900" lvl="0" marL="342900" rtl="0" algn="l">
              <a:lnSpc>
                <a:spcPct val="100000"/>
              </a:lnSpc>
              <a:spcBef>
                <a:spcPts val="400"/>
              </a:spcBef>
              <a:spcAft>
                <a:spcPts val="0"/>
              </a:spcAft>
              <a:buClr>
                <a:schemeClr val="dk1"/>
              </a:buClr>
              <a:buSzPts val="2000"/>
              <a:buFont typeface="Arial"/>
              <a:buChar char="•"/>
            </a:pPr>
            <a:r>
              <a:rPr b="0" i="0" lang="en-US" sz="2000" u="none">
                <a:solidFill>
                  <a:schemeClr val="dk1"/>
                </a:solidFill>
                <a:latin typeface="Times New Roman"/>
                <a:ea typeface="Times New Roman"/>
                <a:cs typeface="Times New Roman"/>
                <a:sym typeface="Times New Roman"/>
              </a:rPr>
              <a:t>In order to calculate the total noise presented in photodetector, we should sum up the root mean square of each noise current by assuming that those are uncorrelated.</a:t>
            </a:r>
            <a:endParaRPr/>
          </a:p>
          <a:p>
            <a:pPr indent="-342900" lvl="0" marL="342900" rtl="0" algn="l">
              <a:lnSpc>
                <a:spcPct val="100000"/>
              </a:lnSpc>
              <a:spcBef>
                <a:spcPts val="400"/>
              </a:spcBef>
              <a:spcAft>
                <a:spcPts val="0"/>
              </a:spcAft>
              <a:buClr>
                <a:schemeClr val="dk1"/>
              </a:buClr>
              <a:buSzPts val="2000"/>
              <a:buNone/>
            </a:pPr>
            <a:r>
              <a:t/>
            </a:r>
            <a:endParaRPr b="0" i="0" sz="2000" u="none">
              <a:solidFill>
                <a:schemeClr val="dk1"/>
              </a:solidFill>
              <a:latin typeface="Times New Roman"/>
              <a:ea typeface="Times New Roman"/>
              <a:cs typeface="Times New Roman"/>
              <a:sym typeface="Times New Roman"/>
            </a:endParaRPr>
          </a:p>
          <a:p>
            <a:pPr indent="-342900" lvl="0" marL="342900" rtl="0" algn="l">
              <a:lnSpc>
                <a:spcPct val="100000"/>
              </a:lnSpc>
              <a:spcBef>
                <a:spcPts val="400"/>
              </a:spcBef>
              <a:spcAft>
                <a:spcPts val="0"/>
              </a:spcAft>
              <a:buClr>
                <a:schemeClr val="accent2"/>
              </a:buClr>
              <a:buSzPts val="2000"/>
              <a:buFont typeface="Arial"/>
              <a:buChar char="•"/>
            </a:pPr>
            <a:r>
              <a:rPr b="1" i="0" lang="en-US" sz="2000" u="none">
                <a:solidFill>
                  <a:schemeClr val="accent2"/>
                </a:solidFill>
                <a:latin typeface="Times New Roman"/>
                <a:ea typeface="Times New Roman"/>
                <a:cs typeface="Times New Roman"/>
                <a:sym typeface="Times New Roman"/>
              </a:rPr>
              <a:t>Total photodetector noise current=quantum noise current +bulk dark current noise + surface current noise</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104"/>
          <p:cNvSpPr txBox="1"/>
          <p:nvPr>
            <p:ph type="title"/>
          </p:nvPr>
        </p:nvSpPr>
        <p:spPr>
          <a:xfrm>
            <a:off x="457200" y="274637"/>
            <a:ext cx="8229600" cy="706437"/>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2800"/>
              <a:buFont typeface="Times New Roman"/>
              <a:buNone/>
            </a:pPr>
            <a:r>
              <a:rPr b="0" i="0" lang="en-US" sz="2800" u="none">
                <a:solidFill>
                  <a:schemeClr val="accent2"/>
                </a:solidFill>
                <a:latin typeface="Times New Roman"/>
                <a:ea typeface="Times New Roman"/>
                <a:cs typeface="Times New Roman"/>
                <a:sym typeface="Times New Roman"/>
              </a:rPr>
              <a:t>Noise calculation (1)</a:t>
            </a:r>
            <a:endParaRPr/>
          </a:p>
        </p:txBody>
      </p:sp>
      <p:sp>
        <p:nvSpPr>
          <p:cNvPr id="795" name="Google Shape;795;p104"/>
          <p:cNvSpPr txBox="1"/>
          <p:nvPr>
            <p:ph idx="1" type="body"/>
          </p:nvPr>
        </p:nvSpPr>
        <p:spPr>
          <a:xfrm>
            <a:off x="457200" y="1052512"/>
            <a:ext cx="8229600" cy="5329237"/>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1800"/>
              <a:buFont typeface="Arial"/>
              <a:buChar char="•"/>
            </a:pPr>
            <a:r>
              <a:rPr b="1" i="0" lang="en-US" sz="1800" u="none">
                <a:solidFill>
                  <a:schemeClr val="dk1"/>
                </a:solidFill>
                <a:latin typeface="Times New Roman"/>
                <a:ea typeface="Times New Roman"/>
                <a:cs typeface="Times New Roman"/>
                <a:sym typeface="Times New Roman"/>
              </a:rPr>
              <a:t>Quantum noise current</a:t>
            </a:r>
            <a:r>
              <a:rPr b="0" i="0" lang="en-US" sz="1800" u="none">
                <a:solidFill>
                  <a:schemeClr val="dk1"/>
                </a:solidFill>
                <a:latin typeface="Times New Roman"/>
                <a:ea typeface="Times New Roman"/>
                <a:cs typeface="Times New Roman"/>
                <a:sym typeface="Times New Roman"/>
              </a:rPr>
              <a:t> (lower limit on the sensitivity):</a:t>
            </a:r>
            <a:endParaRPr/>
          </a:p>
          <a:p>
            <a:pPr indent="-342900" lvl="0" marL="342900" rtl="0" algn="l">
              <a:lnSpc>
                <a:spcPct val="100000"/>
              </a:lnSpc>
              <a:spcBef>
                <a:spcPts val="360"/>
              </a:spcBef>
              <a:spcAft>
                <a:spcPts val="0"/>
              </a:spcAft>
              <a:buClr>
                <a:schemeClr val="dk1"/>
              </a:buClr>
              <a:buSzPts val="1800"/>
              <a:buNone/>
            </a:pPr>
            <a:r>
              <a:t/>
            </a:r>
            <a:endParaRPr b="0" i="0" sz="1800" u="none">
              <a:solidFill>
                <a:schemeClr val="dk1"/>
              </a:solidFill>
              <a:latin typeface="Times New Roman"/>
              <a:ea typeface="Times New Roman"/>
              <a:cs typeface="Times New Roman"/>
              <a:sym typeface="Times New Roman"/>
            </a:endParaRPr>
          </a:p>
          <a:p>
            <a:pPr indent="-228600" lvl="0" marL="342900" rtl="0" algn="l">
              <a:lnSpc>
                <a:spcPct val="100000"/>
              </a:lnSpc>
              <a:spcBef>
                <a:spcPts val="360"/>
              </a:spcBef>
              <a:spcAft>
                <a:spcPts val="0"/>
              </a:spcAft>
              <a:buClr>
                <a:schemeClr val="dk1"/>
              </a:buClr>
              <a:buSzPts val="1800"/>
              <a:buFont typeface="Arial"/>
              <a:buNone/>
            </a:pPr>
            <a:r>
              <a:t/>
            </a:r>
            <a:endParaRPr b="0" i="0" sz="1800" u="none">
              <a:solidFill>
                <a:schemeClr val="dk1"/>
              </a:solidFill>
              <a:latin typeface="Times New Roman"/>
              <a:ea typeface="Times New Roman"/>
              <a:cs typeface="Times New Roman"/>
              <a:sym typeface="Times New Roman"/>
            </a:endParaRPr>
          </a:p>
          <a:p>
            <a:pPr indent="-228600" lvl="0" marL="342900" rtl="0" algn="l">
              <a:lnSpc>
                <a:spcPct val="100000"/>
              </a:lnSpc>
              <a:spcBef>
                <a:spcPts val="360"/>
              </a:spcBef>
              <a:spcAft>
                <a:spcPts val="0"/>
              </a:spcAft>
              <a:buClr>
                <a:schemeClr val="dk1"/>
              </a:buClr>
              <a:buSzPts val="1800"/>
              <a:buFont typeface="Arial"/>
              <a:buNone/>
            </a:pPr>
            <a:r>
              <a:t/>
            </a:r>
            <a:endParaRPr b="0" i="0" sz="1800" u="none">
              <a:solidFill>
                <a:schemeClr val="dk1"/>
              </a:solidFill>
              <a:latin typeface="Times New Roman"/>
              <a:ea typeface="Times New Roman"/>
              <a:cs typeface="Times New Roman"/>
              <a:sym typeface="Times New Roman"/>
            </a:endParaRPr>
          </a:p>
          <a:p>
            <a:pPr indent="-342900" lvl="0" marL="342900" rtl="0" algn="l">
              <a:lnSpc>
                <a:spcPct val="100000"/>
              </a:lnSpc>
              <a:spcBef>
                <a:spcPts val="360"/>
              </a:spcBef>
              <a:spcAft>
                <a:spcPts val="0"/>
              </a:spcAft>
              <a:buClr>
                <a:schemeClr val="dk1"/>
              </a:buClr>
              <a:buSzPts val="1800"/>
              <a:buFont typeface="Arial"/>
              <a:buChar char="•"/>
            </a:pPr>
            <a:r>
              <a:rPr b="0" i="1" lang="en-US" sz="1800" u="none">
                <a:solidFill>
                  <a:schemeClr val="dk1"/>
                </a:solidFill>
                <a:latin typeface="Times New Roman"/>
                <a:ea typeface="Times New Roman"/>
                <a:cs typeface="Times New Roman"/>
                <a:sym typeface="Times New Roman"/>
              </a:rPr>
              <a:t>B</a:t>
            </a:r>
            <a:r>
              <a:rPr b="0" i="0" lang="en-US" sz="1800" u="none">
                <a:solidFill>
                  <a:schemeClr val="dk1"/>
                </a:solidFill>
                <a:latin typeface="Times New Roman"/>
                <a:ea typeface="Times New Roman"/>
                <a:cs typeface="Times New Roman"/>
                <a:sym typeface="Times New Roman"/>
              </a:rPr>
              <a:t>: Bandwidth, </a:t>
            </a:r>
            <a:r>
              <a:rPr b="0" i="1" lang="en-US" sz="1800" u="none">
                <a:solidFill>
                  <a:schemeClr val="dk1"/>
                </a:solidFill>
                <a:latin typeface="Times New Roman"/>
                <a:ea typeface="Times New Roman"/>
                <a:cs typeface="Times New Roman"/>
                <a:sym typeface="Times New Roman"/>
              </a:rPr>
              <a:t>F(M)</a:t>
            </a:r>
            <a:r>
              <a:rPr b="0" i="0" lang="en-US" sz="1800" u="none">
                <a:solidFill>
                  <a:schemeClr val="dk1"/>
                </a:solidFill>
                <a:latin typeface="Times New Roman"/>
                <a:ea typeface="Times New Roman"/>
                <a:cs typeface="Times New Roman"/>
                <a:sym typeface="Times New Roman"/>
              </a:rPr>
              <a:t> is the noise figure and generally is  </a:t>
            </a:r>
            <a:endParaRPr/>
          </a:p>
          <a:p>
            <a:pPr indent="-228600" lvl="0" marL="342900" rtl="0" algn="l">
              <a:lnSpc>
                <a:spcPct val="100000"/>
              </a:lnSpc>
              <a:spcBef>
                <a:spcPts val="360"/>
              </a:spcBef>
              <a:spcAft>
                <a:spcPts val="0"/>
              </a:spcAft>
              <a:buClr>
                <a:schemeClr val="dk1"/>
              </a:buClr>
              <a:buSzPts val="1800"/>
              <a:buFont typeface="Arial"/>
              <a:buNone/>
            </a:pPr>
            <a:r>
              <a:t/>
            </a:r>
            <a:endParaRPr b="1" i="0" sz="1800" u="none">
              <a:solidFill>
                <a:schemeClr val="dk1"/>
              </a:solidFill>
              <a:latin typeface="Times New Roman"/>
              <a:ea typeface="Times New Roman"/>
              <a:cs typeface="Times New Roman"/>
              <a:sym typeface="Times New Roman"/>
            </a:endParaRPr>
          </a:p>
          <a:p>
            <a:pPr indent="-342900" lvl="0" marL="342900" rtl="0" algn="l">
              <a:lnSpc>
                <a:spcPct val="100000"/>
              </a:lnSpc>
              <a:spcBef>
                <a:spcPts val="360"/>
              </a:spcBef>
              <a:spcAft>
                <a:spcPts val="0"/>
              </a:spcAft>
              <a:buClr>
                <a:schemeClr val="dk1"/>
              </a:buClr>
              <a:buSzPts val="1800"/>
              <a:buFont typeface="Arial"/>
              <a:buChar char="•"/>
            </a:pPr>
            <a:r>
              <a:rPr b="1" i="0" lang="en-US" sz="1800" u="none">
                <a:solidFill>
                  <a:schemeClr val="dk1"/>
                </a:solidFill>
                <a:latin typeface="Times New Roman"/>
                <a:ea typeface="Times New Roman"/>
                <a:cs typeface="Times New Roman"/>
                <a:sym typeface="Times New Roman"/>
              </a:rPr>
              <a:t>Bulk dark current noise:</a:t>
            </a:r>
            <a:endParaRPr/>
          </a:p>
          <a:p>
            <a:pPr indent="-342900" lvl="0" marL="342900" rtl="0" algn="l">
              <a:lnSpc>
                <a:spcPct val="100000"/>
              </a:lnSpc>
              <a:spcBef>
                <a:spcPts val="360"/>
              </a:spcBef>
              <a:spcAft>
                <a:spcPts val="0"/>
              </a:spcAft>
              <a:buClr>
                <a:schemeClr val="dk1"/>
              </a:buClr>
              <a:buSzPts val="1800"/>
              <a:buNone/>
            </a:pPr>
            <a:r>
              <a:t/>
            </a:r>
            <a:endParaRPr b="1" i="0" sz="1800" u="none">
              <a:solidFill>
                <a:schemeClr val="dk1"/>
              </a:solidFill>
              <a:latin typeface="Times New Roman"/>
              <a:ea typeface="Times New Roman"/>
              <a:cs typeface="Times New Roman"/>
              <a:sym typeface="Times New Roman"/>
            </a:endParaRPr>
          </a:p>
          <a:p>
            <a:pPr indent="-342900" lvl="0" marL="342900" rtl="0" algn="l">
              <a:lnSpc>
                <a:spcPct val="100000"/>
              </a:lnSpc>
              <a:spcBef>
                <a:spcPts val="360"/>
              </a:spcBef>
              <a:spcAft>
                <a:spcPts val="0"/>
              </a:spcAft>
              <a:buClr>
                <a:schemeClr val="dk1"/>
              </a:buClr>
              <a:buSzPts val="1800"/>
              <a:buNone/>
            </a:pPr>
            <a:r>
              <a:t/>
            </a:r>
            <a:endParaRPr b="1" i="0" sz="1800" u="none">
              <a:solidFill>
                <a:schemeClr val="dk1"/>
              </a:solidFill>
              <a:latin typeface="Times New Roman"/>
              <a:ea typeface="Times New Roman"/>
              <a:cs typeface="Times New Roman"/>
              <a:sym typeface="Times New Roman"/>
            </a:endParaRPr>
          </a:p>
          <a:p>
            <a:pPr indent="-228600" lvl="0" marL="342900" rtl="0" algn="l">
              <a:lnSpc>
                <a:spcPct val="100000"/>
              </a:lnSpc>
              <a:spcBef>
                <a:spcPts val="360"/>
              </a:spcBef>
              <a:spcAft>
                <a:spcPts val="0"/>
              </a:spcAft>
              <a:buClr>
                <a:schemeClr val="dk1"/>
              </a:buClr>
              <a:buSzPts val="1800"/>
              <a:buFont typeface="Arial"/>
              <a:buNone/>
            </a:pPr>
            <a:r>
              <a:t/>
            </a:r>
            <a:endParaRPr b="1" i="0" sz="1800" u="none">
              <a:solidFill>
                <a:schemeClr val="dk1"/>
              </a:solidFill>
              <a:latin typeface="Times New Roman"/>
              <a:ea typeface="Times New Roman"/>
              <a:cs typeface="Times New Roman"/>
              <a:sym typeface="Times New Roman"/>
            </a:endParaRPr>
          </a:p>
          <a:p>
            <a:pPr indent="-342900" lvl="0" marL="342900" rtl="0" algn="l">
              <a:lnSpc>
                <a:spcPct val="100000"/>
              </a:lnSpc>
              <a:spcBef>
                <a:spcPts val="360"/>
              </a:spcBef>
              <a:spcAft>
                <a:spcPts val="0"/>
              </a:spcAft>
              <a:buClr>
                <a:schemeClr val="dk1"/>
              </a:buClr>
              <a:buSzPts val="1800"/>
              <a:buNone/>
            </a:pPr>
            <a:r>
              <a:rPr b="1" i="0" lang="en-US" sz="1800" u="none">
                <a:solidFill>
                  <a:schemeClr val="dk1"/>
                </a:solidFill>
                <a:latin typeface="Times New Roman"/>
                <a:ea typeface="Times New Roman"/>
                <a:cs typeface="Times New Roman"/>
                <a:sym typeface="Times New Roman"/>
              </a:rPr>
              <a:t>          </a:t>
            </a:r>
            <a:r>
              <a:rPr b="0" i="0" lang="en-US" sz="1800" u="none">
                <a:solidFill>
                  <a:schemeClr val="dk1"/>
                </a:solidFill>
                <a:latin typeface="Times New Roman"/>
                <a:ea typeface="Times New Roman"/>
                <a:cs typeface="Times New Roman"/>
                <a:sym typeface="Times New Roman"/>
              </a:rPr>
              <a:t>is bulk dark current</a:t>
            </a:r>
            <a:endParaRPr/>
          </a:p>
          <a:p>
            <a:pPr indent="-228600" lvl="0" marL="342900" rtl="0" algn="l">
              <a:lnSpc>
                <a:spcPct val="100000"/>
              </a:lnSpc>
              <a:spcBef>
                <a:spcPts val="360"/>
              </a:spcBef>
              <a:spcAft>
                <a:spcPts val="0"/>
              </a:spcAft>
              <a:buClr>
                <a:schemeClr val="dk1"/>
              </a:buClr>
              <a:buSzPts val="1800"/>
              <a:buFont typeface="Arial"/>
              <a:buNone/>
            </a:pPr>
            <a:r>
              <a:t/>
            </a:r>
            <a:endParaRPr b="1" i="0" sz="1800" u="none">
              <a:solidFill>
                <a:schemeClr val="dk1"/>
              </a:solidFill>
              <a:latin typeface="Times New Roman"/>
              <a:ea typeface="Times New Roman"/>
              <a:cs typeface="Times New Roman"/>
              <a:sym typeface="Times New Roman"/>
            </a:endParaRPr>
          </a:p>
          <a:p>
            <a:pPr indent="-342900" lvl="0" marL="342900" rtl="0" algn="l">
              <a:lnSpc>
                <a:spcPct val="100000"/>
              </a:lnSpc>
              <a:spcBef>
                <a:spcPts val="360"/>
              </a:spcBef>
              <a:spcAft>
                <a:spcPts val="0"/>
              </a:spcAft>
              <a:buClr>
                <a:schemeClr val="dk1"/>
              </a:buClr>
              <a:buSzPts val="1800"/>
              <a:buFont typeface="Arial"/>
              <a:buChar char="•"/>
            </a:pPr>
            <a:r>
              <a:rPr b="1" i="0" lang="en-US" sz="1800" u="none">
                <a:solidFill>
                  <a:schemeClr val="dk1"/>
                </a:solidFill>
                <a:latin typeface="Times New Roman"/>
                <a:ea typeface="Times New Roman"/>
                <a:cs typeface="Times New Roman"/>
                <a:sym typeface="Times New Roman"/>
              </a:rPr>
              <a:t>Surface dark current noise:         </a:t>
            </a:r>
            <a:r>
              <a:rPr b="0" i="0" lang="en-US" sz="1800" u="none">
                <a:solidFill>
                  <a:schemeClr val="dk1"/>
                </a:solidFill>
                <a:latin typeface="Times New Roman"/>
                <a:ea typeface="Times New Roman"/>
                <a:cs typeface="Times New Roman"/>
                <a:sym typeface="Times New Roman"/>
              </a:rPr>
              <a:t>is the surface current.</a:t>
            </a:r>
            <a:endParaRPr/>
          </a:p>
        </p:txBody>
      </p:sp>
      <p:pic>
        <p:nvPicPr>
          <p:cNvPr id="796" name="Google Shape;796;p104"/>
          <p:cNvPicPr preferRelativeResize="0"/>
          <p:nvPr/>
        </p:nvPicPr>
        <p:blipFill rotWithShape="1">
          <a:blip r:embed="rId3">
            <a:alphaModFix/>
          </a:blip>
          <a:srcRect b="0" l="0" r="0" t="0"/>
          <a:stretch/>
        </p:blipFill>
        <p:spPr>
          <a:xfrm>
            <a:off x="1187450" y="1484312"/>
            <a:ext cx="4679950" cy="828675"/>
          </a:xfrm>
          <a:prstGeom prst="rect">
            <a:avLst/>
          </a:prstGeom>
          <a:noFill/>
          <a:ln>
            <a:noFill/>
          </a:ln>
        </p:spPr>
      </p:pic>
      <p:pic>
        <p:nvPicPr>
          <p:cNvPr id="797" name="Google Shape;797;p104"/>
          <p:cNvPicPr preferRelativeResize="0"/>
          <p:nvPr/>
        </p:nvPicPr>
        <p:blipFill rotWithShape="1">
          <a:blip r:embed="rId4">
            <a:alphaModFix/>
          </a:blip>
          <a:srcRect b="0" l="0" r="0" t="0"/>
          <a:stretch/>
        </p:blipFill>
        <p:spPr>
          <a:xfrm>
            <a:off x="6011862" y="2349500"/>
            <a:ext cx="2736850" cy="381000"/>
          </a:xfrm>
          <a:prstGeom prst="rect">
            <a:avLst/>
          </a:prstGeom>
          <a:noFill/>
          <a:ln>
            <a:noFill/>
          </a:ln>
        </p:spPr>
      </p:pic>
      <p:sp>
        <p:nvSpPr>
          <p:cNvPr id="798" name="Google Shape;798;p104"/>
          <p:cNvSpPr txBox="1"/>
          <p:nvPr/>
        </p:nvSpPr>
        <p:spPr>
          <a:xfrm>
            <a:off x="8008937" y="1771650"/>
            <a:ext cx="636587"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[6-11]</a:t>
            </a:r>
            <a:endParaRPr/>
          </a:p>
        </p:txBody>
      </p:sp>
      <p:pic>
        <p:nvPicPr>
          <p:cNvPr id="799" name="Google Shape;799;p104"/>
          <p:cNvPicPr preferRelativeResize="0"/>
          <p:nvPr/>
        </p:nvPicPr>
        <p:blipFill rotWithShape="1">
          <a:blip r:embed="rId5">
            <a:alphaModFix/>
          </a:blip>
          <a:srcRect b="0" l="0" r="0" t="0"/>
          <a:stretch/>
        </p:blipFill>
        <p:spPr>
          <a:xfrm>
            <a:off x="1249362" y="3429000"/>
            <a:ext cx="4914900" cy="763587"/>
          </a:xfrm>
          <a:prstGeom prst="rect">
            <a:avLst/>
          </a:prstGeom>
          <a:noFill/>
          <a:ln>
            <a:noFill/>
          </a:ln>
        </p:spPr>
      </p:pic>
      <p:sp>
        <p:nvSpPr>
          <p:cNvPr id="800" name="Google Shape;800;p104"/>
          <p:cNvSpPr txBox="1"/>
          <p:nvPr/>
        </p:nvSpPr>
        <p:spPr>
          <a:xfrm>
            <a:off x="8027987" y="3571875"/>
            <a:ext cx="636587"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[6-12]</a:t>
            </a:r>
            <a:endParaRPr/>
          </a:p>
        </p:txBody>
      </p:sp>
      <p:pic>
        <p:nvPicPr>
          <p:cNvPr id="801" name="Google Shape;801;p104"/>
          <p:cNvPicPr preferRelativeResize="0"/>
          <p:nvPr/>
        </p:nvPicPr>
        <p:blipFill rotWithShape="1">
          <a:blip r:embed="rId6">
            <a:alphaModFix/>
          </a:blip>
          <a:srcRect b="0" l="0" r="0" t="0"/>
          <a:stretch/>
        </p:blipFill>
        <p:spPr>
          <a:xfrm>
            <a:off x="757237" y="4340225"/>
            <a:ext cx="358775" cy="384175"/>
          </a:xfrm>
          <a:prstGeom prst="rect">
            <a:avLst/>
          </a:prstGeom>
          <a:noFill/>
          <a:ln>
            <a:noFill/>
          </a:ln>
        </p:spPr>
      </p:pic>
      <p:pic>
        <p:nvPicPr>
          <p:cNvPr id="802" name="Google Shape;802;p104"/>
          <p:cNvPicPr preferRelativeResize="0"/>
          <p:nvPr/>
        </p:nvPicPr>
        <p:blipFill rotWithShape="1">
          <a:blip r:embed="rId7">
            <a:alphaModFix/>
          </a:blip>
          <a:srcRect b="0" l="0" r="0" t="0"/>
          <a:stretch/>
        </p:blipFill>
        <p:spPr>
          <a:xfrm>
            <a:off x="1200150" y="5516562"/>
            <a:ext cx="3575050" cy="711200"/>
          </a:xfrm>
          <a:prstGeom prst="rect">
            <a:avLst/>
          </a:prstGeom>
          <a:noFill/>
          <a:ln>
            <a:noFill/>
          </a:ln>
        </p:spPr>
      </p:pic>
      <p:pic>
        <p:nvPicPr>
          <p:cNvPr id="803" name="Google Shape;803;p104"/>
          <p:cNvPicPr preferRelativeResize="0"/>
          <p:nvPr/>
        </p:nvPicPr>
        <p:blipFill rotWithShape="1">
          <a:blip r:embed="rId8">
            <a:alphaModFix/>
          </a:blip>
          <a:srcRect b="0" l="0" r="0" t="0"/>
          <a:stretch/>
        </p:blipFill>
        <p:spPr>
          <a:xfrm>
            <a:off x="3708400" y="4941887"/>
            <a:ext cx="358775" cy="433387"/>
          </a:xfrm>
          <a:prstGeom prst="rect">
            <a:avLst/>
          </a:prstGeom>
          <a:noFill/>
          <a:ln>
            <a:noFill/>
          </a:ln>
        </p:spPr>
      </p:pic>
      <p:sp>
        <p:nvSpPr>
          <p:cNvPr id="804" name="Google Shape;804;p104"/>
          <p:cNvSpPr txBox="1"/>
          <p:nvPr/>
        </p:nvSpPr>
        <p:spPr>
          <a:xfrm>
            <a:off x="5795962" y="4221162"/>
            <a:ext cx="300355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Note that for </a:t>
            </a:r>
            <a:r>
              <a:rPr b="0" i="1" lang="en-US" sz="1800" u="none">
                <a:solidFill>
                  <a:schemeClr val="dk1"/>
                </a:solidFill>
                <a:latin typeface="Arial"/>
                <a:ea typeface="Arial"/>
                <a:cs typeface="Arial"/>
                <a:sym typeface="Arial"/>
              </a:rPr>
              <a:t>pin</a:t>
            </a:r>
            <a:r>
              <a:rPr b="0" i="0" lang="en-US" sz="1800" u="none">
                <a:solidFill>
                  <a:schemeClr val="dk1"/>
                </a:solidFill>
                <a:latin typeface="Arial"/>
                <a:ea typeface="Arial"/>
                <a:cs typeface="Arial"/>
                <a:sym typeface="Arial"/>
              </a:rPr>
              <a:t> photodiode</a:t>
            </a:r>
            <a:endParaRPr/>
          </a:p>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805" name="Google Shape;805;p104"/>
          <p:cNvPicPr preferRelativeResize="0"/>
          <p:nvPr/>
        </p:nvPicPr>
        <p:blipFill rotWithShape="1">
          <a:blip r:embed="rId9">
            <a:alphaModFix/>
          </a:blip>
          <a:srcRect b="0" l="0" r="0" t="0"/>
          <a:stretch/>
        </p:blipFill>
        <p:spPr>
          <a:xfrm>
            <a:off x="5867400" y="4508500"/>
            <a:ext cx="2009775" cy="541337"/>
          </a:xfrm>
          <a:prstGeom prst="rect">
            <a:avLst/>
          </a:prstGeom>
          <a:noFill/>
          <a:ln>
            <a:noFill/>
          </a:ln>
        </p:spPr>
      </p:pic>
      <p:sp>
        <p:nvSpPr>
          <p:cNvPr id="806" name="Google Shape;806;p104"/>
          <p:cNvSpPr txBox="1"/>
          <p:nvPr/>
        </p:nvSpPr>
        <p:spPr>
          <a:xfrm>
            <a:off x="5867400" y="4149725"/>
            <a:ext cx="2881312" cy="863600"/>
          </a:xfrm>
          <a:prstGeom prst="rect">
            <a:avLst/>
          </a:prstGeom>
          <a:no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07" name="Google Shape;807;p104"/>
          <p:cNvSpPr txBox="1"/>
          <p:nvPr/>
        </p:nvSpPr>
        <p:spPr>
          <a:xfrm>
            <a:off x="4932362" y="5734050"/>
            <a:ext cx="636587"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[6-13]</a:t>
            </a:r>
            <a:endParaRPr/>
          </a:p>
        </p:txBody>
      </p:sp>
      <p:pic>
        <p:nvPicPr>
          <p:cNvPr id="808" name="Google Shape;808;p104"/>
          <p:cNvPicPr preferRelativeResize="0"/>
          <p:nvPr/>
        </p:nvPicPr>
        <p:blipFill rotWithShape="1">
          <a:blip r:embed="rId10">
            <a:alphaModFix/>
          </a:blip>
          <a:srcRect b="0" l="0" r="0" t="0"/>
          <a:stretch/>
        </p:blipFill>
        <p:spPr>
          <a:xfrm>
            <a:off x="339725" y="1482725"/>
            <a:ext cx="5010150" cy="48260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105"/>
          <p:cNvSpPr txBox="1"/>
          <p:nvPr>
            <p:ph type="title"/>
          </p:nvPr>
        </p:nvSpPr>
        <p:spPr>
          <a:xfrm>
            <a:off x="457200" y="274637"/>
            <a:ext cx="8229600" cy="77787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2800"/>
              <a:buFont typeface="Times New Roman"/>
              <a:buNone/>
            </a:pPr>
            <a:r>
              <a:rPr b="0" i="0" lang="en-US" sz="2800" u="none">
                <a:solidFill>
                  <a:schemeClr val="accent2"/>
                </a:solidFill>
                <a:latin typeface="Times New Roman"/>
                <a:ea typeface="Times New Roman"/>
                <a:cs typeface="Times New Roman"/>
                <a:sym typeface="Times New Roman"/>
              </a:rPr>
              <a:t>Noise calculation (2)</a:t>
            </a:r>
            <a:endParaRPr/>
          </a:p>
        </p:txBody>
      </p:sp>
      <p:sp>
        <p:nvSpPr>
          <p:cNvPr id="814" name="Google Shape;814;p105"/>
          <p:cNvSpPr txBox="1"/>
          <p:nvPr>
            <p:ph idx="1" type="body"/>
          </p:nvPr>
        </p:nvSpPr>
        <p:spPr>
          <a:xfrm>
            <a:off x="457200" y="1052512"/>
            <a:ext cx="8229600" cy="5329237"/>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Times New Roman"/>
                <a:ea typeface="Times New Roman"/>
                <a:cs typeface="Times New Roman"/>
                <a:sym typeface="Times New Roman"/>
              </a:rPr>
              <a:t>The total rms photodetector noise current is:</a:t>
            </a:r>
            <a:endParaRPr/>
          </a:p>
          <a:p>
            <a:pPr indent="-215900" lvl="0" marL="342900" rtl="0" algn="l">
              <a:lnSpc>
                <a:spcPct val="100000"/>
              </a:lnSpc>
              <a:spcBef>
                <a:spcPts val="400"/>
              </a:spcBef>
              <a:spcAft>
                <a:spcPts val="0"/>
              </a:spcAft>
              <a:buClr>
                <a:schemeClr val="dk1"/>
              </a:buClr>
              <a:buSzPts val="2000"/>
              <a:buFont typeface="Arial"/>
              <a:buNone/>
            </a:pPr>
            <a:r>
              <a:t/>
            </a:r>
            <a:endParaRPr b="0" i="0" sz="2000" u="none">
              <a:solidFill>
                <a:schemeClr val="dk1"/>
              </a:solidFill>
              <a:latin typeface="Times New Roman"/>
              <a:ea typeface="Times New Roman"/>
              <a:cs typeface="Times New Roman"/>
              <a:sym typeface="Times New Roman"/>
            </a:endParaRPr>
          </a:p>
          <a:p>
            <a:pPr indent="-215900" lvl="0" marL="342900" rtl="0" algn="l">
              <a:lnSpc>
                <a:spcPct val="100000"/>
              </a:lnSpc>
              <a:spcBef>
                <a:spcPts val="400"/>
              </a:spcBef>
              <a:spcAft>
                <a:spcPts val="0"/>
              </a:spcAft>
              <a:buClr>
                <a:schemeClr val="dk1"/>
              </a:buClr>
              <a:buSzPts val="2000"/>
              <a:buFont typeface="Arial"/>
              <a:buNone/>
            </a:pPr>
            <a:r>
              <a:t/>
            </a:r>
            <a:endParaRPr b="0" i="0" sz="2000" u="none">
              <a:solidFill>
                <a:schemeClr val="dk1"/>
              </a:solidFill>
              <a:latin typeface="Times New Roman"/>
              <a:ea typeface="Times New Roman"/>
              <a:cs typeface="Times New Roman"/>
              <a:sym typeface="Times New Roman"/>
            </a:endParaRPr>
          </a:p>
          <a:p>
            <a:pPr indent="-215900" lvl="0" marL="342900" rtl="0" algn="l">
              <a:lnSpc>
                <a:spcPct val="100000"/>
              </a:lnSpc>
              <a:spcBef>
                <a:spcPts val="400"/>
              </a:spcBef>
              <a:spcAft>
                <a:spcPts val="0"/>
              </a:spcAft>
              <a:buClr>
                <a:schemeClr val="dk1"/>
              </a:buClr>
              <a:buSzPts val="2000"/>
              <a:buFont typeface="Arial"/>
              <a:buNone/>
            </a:pPr>
            <a:r>
              <a:t/>
            </a:r>
            <a:endParaRPr b="0" i="0" sz="2000" u="none">
              <a:solidFill>
                <a:schemeClr val="dk1"/>
              </a:solidFill>
              <a:latin typeface="Times New Roman"/>
              <a:ea typeface="Times New Roman"/>
              <a:cs typeface="Times New Roman"/>
              <a:sym typeface="Times New Roman"/>
            </a:endParaRPr>
          </a:p>
          <a:p>
            <a:pPr indent="-215900" lvl="0" marL="342900" rtl="0" algn="l">
              <a:lnSpc>
                <a:spcPct val="100000"/>
              </a:lnSpc>
              <a:spcBef>
                <a:spcPts val="400"/>
              </a:spcBef>
              <a:spcAft>
                <a:spcPts val="0"/>
              </a:spcAft>
              <a:buClr>
                <a:schemeClr val="dk1"/>
              </a:buClr>
              <a:buSzPts val="2000"/>
              <a:buFont typeface="Arial"/>
              <a:buNone/>
            </a:pPr>
            <a:r>
              <a:t/>
            </a:r>
            <a:endParaRPr b="0" i="0" sz="2000" u="none">
              <a:solidFill>
                <a:schemeClr val="dk1"/>
              </a:solidFill>
              <a:latin typeface="Times New Roman"/>
              <a:ea typeface="Times New Roman"/>
              <a:cs typeface="Times New Roman"/>
              <a:sym typeface="Times New Roman"/>
            </a:endParaRPr>
          </a:p>
          <a:p>
            <a:pPr indent="-215900" lvl="0" marL="342900" rtl="0" algn="l">
              <a:lnSpc>
                <a:spcPct val="100000"/>
              </a:lnSpc>
              <a:spcBef>
                <a:spcPts val="400"/>
              </a:spcBef>
              <a:spcAft>
                <a:spcPts val="0"/>
              </a:spcAft>
              <a:buClr>
                <a:schemeClr val="dk1"/>
              </a:buClr>
              <a:buSzPts val="2000"/>
              <a:buFont typeface="Arial"/>
              <a:buNone/>
            </a:pPr>
            <a:r>
              <a:t/>
            </a:r>
            <a:endParaRPr b="0" i="0" sz="2000" u="none">
              <a:solidFill>
                <a:schemeClr val="dk1"/>
              </a:solidFill>
              <a:latin typeface="Times New Roman"/>
              <a:ea typeface="Times New Roman"/>
              <a:cs typeface="Times New Roman"/>
              <a:sym typeface="Times New Roman"/>
            </a:endParaRPr>
          </a:p>
          <a:p>
            <a:pPr indent="-215900" lvl="0" marL="342900" rtl="0" algn="l">
              <a:lnSpc>
                <a:spcPct val="100000"/>
              </a:lnSpc>
              <a:spcBef>
                <a:spcPts val="400"/>
              </a:spcBef>
              <a:spcAft>
                <a:spcPts val="0"/>
              </a:spcAft>
              <a:buClr>
                <a:schemeClr val="dk1"/>
              </a:buClr>
              <a:buSzPts val="2000"/>
              <a:buFont typeface="Arial"/>
              <a:buNone/>
            </a:pPr>
            <a:r>
              <a:t/>
            </a:r>
            <a:endParaRPr b="0" i="0" sz="2000" u="none">
              <a:solidFill>
                <a:schemeClr val="dk1"/>
              </a:solidFill>
              <a:latin typeface="Times New Roman"/>
              <a:ea typeface="Times New Roman"/>
              <a:cs typeface="Times New Roman"/>
              <a:sym typeface="Times New Roman"/>
            </a:endParaRPr>
          </a:p>
          <a:p>
            <a:pPr indent="-342900" lvl="0" marL="342900" rtl="0" algn="l">
              <a:lnSpc>
                <a:spcPct val="100000"/>
              </a:lnSpc>
              <a:spcBef>
                <a:spcPts val="400"/>
              </a:spcBef>
              <a:spcAft>
                <a:spcPts val="0"/>
              </a:spcAft>
              <a:buClr>
                <a:schemeClr val="dk1"/>
              </a:buClr>
              <a:buSzPts val="2000"/>
              <a:buFont typeface="Arial"/>
              <a:buChar char="•"/>
            </a:pPr>
            <a:r>
              <a:rPr b="0" i="0" lang="en-US" sz="2000" u="none">
                <a:solidFill>
                  <a:schemeClr val="dk1"/>
                </a:solidFill>
                <a:latin typeface="Times New Roman"/>
                <a:ea typeface="Times New Roman"/>
                <a:cs typeface="Times New Roman"/>
                <a:sym typeface="Times New Roman"/>
              </a:rPr>
              <a:t>The thermal noise of amplifier connected to the photodetector is:</a:t>
            </a:r>
            <a:endParaRPr/>
          </a:p>
          <a:p>
            <a:pPr indent="-215900" lvl="0" marL="342900" rtl="0" algn="l">
              <a:lnSpc>
                <a:spcPct val="100000"/>
              </a:lnSpc>
              <a:spcBef>
                <a:spcPts val="400"/>
              </a:spcBef>
              <a:spcAft>
                <a:spcPts val="0"/>
              </a:spcAft>
              <a:buClr>
                <a:schemeClr val="dk1"/>
              </a:buClr>
              <a:buSzPts val="2000"/>
              <a:buFont typeface="Arial"/>
              <a:buNone/>
            </a:pPr>
            <a:r>
              <a:t/>
            </a:r>
            <a:endParaRPr b="0" i="0" sz="2000" u="none">
              <a:solidFill>
                <a:schemeClr val="dk1"/>
              </a:solidFill>
              <a:latin typeface="Times New Roman"/>
              <a:ea typeface="Times New Roman"/>
              <a:cs typeface="Times New Roman"/>
              <a:sym typeface="Times New Roman"/>
            </a:endParaRPr>
          </a:p>
          <a:p>
            <a:pPr indent="-215900" lvl="0" marL="342900" rtl="0" algn="l">
              <a:lnSpc>
                <a:spcPct val="100000"/>
              </a:lnSpc>
              <a:spcBef>
                <a:spcPts val="400"/>
              </a:spcBef>
              <a:spcAft>
                <a:spcPts val="0"/>
              </a:spcAft>
              <a:buClr>
                <a:schemeClr val="dk1"/>
              </a:buClr>
              <a:buSzPts val="2000"/>
              <a:buFont typeface="Arial"/>
              <a:buNone/>
            </a:pPr>
            <a:r>
              <a:t/>
            </a:r>
            <a:endParaRPr b="0" i="0" sz="2000" u="none">
              <a:solidFill>
                <a:schemeClr val="dk1"/>
              </a:solidFill>
              <a:latin typeface="Times New Roman"/>
              <a:ea typeface="Times New Roman"/>
              <a:cs typeface="Times New Roman"/>
              <a:sym typeface="Times New Roman"/>
            </a:endParaRPr>
          </a:p>
          <a:p>
            <a:pPr indent="-215900" lvl="0" marL="342900" rtl="0" algn="l">
              <a:lnSpc>
                <a:spcPct val="100000"/>
              </a:lnSpc>
              <a:spcBef>
                <a:spcPts val="400"/>
              </a:spcBef>
              <a:spcAft>
                <a:spcPts val="0"/>
              </a:spcAft>
              <a:buClr>
                <a:schemeClr val="dk1"/>
              </a:buClr>
              <a:buSzPts val="2000"/>
              <a:buFont typeface="Arial"/>
              <a:buNone/>
            </a:pPr>
            <a:r>
              <a:t/>
            </a:r>
            <a:endParaRPr b="0" i="0" sz="2000" u="none">
              <a:solidFill>
                <a:schemeClr val="dk1"/>
              </a:solidFill>
              <a:latin typeface="Times New Roman"/>
              <a:ea typeface="Times New Roman"/>
              <a:cs typeface="Times New Roman"/>
              <a:sym typeface="Times New Roman"/>
            </a:endParaRPr>
          </a:p>
          <a:p>
            <a:pPr indent="-215900" lvl="0" marL="342900" rtl="0" algn="l">
              <a:lnSpc>
                <a:spcPct val="100000"/>
              </a:lnSpc>
              <a:spcBef>
                <a:spcPts val="400"/>
              </a:spcBef>
              <a:spcAft>
                <a:spcPts val="0"/>
              </a:spcAft>
              <a:buClr>
                <a:schemeClr val="dk1"/>
              </a:buClr>
              <a:buSzPts val="2000"/>
              <a:buFont typeface="Arial"/>
              <a:buNone/>
            </a:pPr>
            <a:r>
              <a:t/>
            </a:r>
            <a:endParaRPr b="0" i="0" sz="2000" u="none">
              <a:solidFill>
                <a:schemeClr val="dk1"/>
              </a:solidFill>
              <a:latin typeface="Times New Roman"/>
              <a:ea typeface="Times New Roman"/>
              <a:cs typeface="Times New Roman"/>
              <a:sym typeface="Times New Roman"/>
            </a:endParaRPr>
          </a:p>
          <a:p>
            <a:pPr indent="-342900" lvl="0" marL="342900" rtl="0" algn="l">
              <a:lnSpc>
                <a:spcPct val="100000"/>
              </a:lnSpc>
              <a:spcBef>
                <a:spcPts val="400"/>
              </a:spcBef>
              <a:spcAft>
                <a:spcPts val="0"/>
              </a:spcAft>
              <a:buClr>
                <a:schemeClr val="dk1"/>
              </a:buClr>
              <a:buSzPts val="2000"/>
              <a:buNone/>
            </a:pPr>
            <a:r>
              <a:rPr b="0" i="0" lang="en-US" sz="2000" u="none">
                <a:solidFill>
                  <a:schemeClr val="dk1"/>
                </a:solidFill>
                <a:latin typeface="Times New Roman"/>
                <a:ea typeface="Times New Roman"/>
                <a:cs typeface="Times New Roman"/>
                <a:sym typeface="Times New Roman"/>
              </a:rPr>
              <a:t>      input resistance of amplifier, and                                        is Boltzmann cte.</a:t>
            </a:r>
            <a:endParaRPr/>
          </a:p>
        </p:txBody>
      </p:sp>
      <p:pic>
        <p:nvPicPr>
          <p:cNvPr id="815" name="Google Shape;815;p105"/>
          <p:cNvPicPr preferRelativeResize="0"/>
          <p:nvPr/>
        </p:nvPicPr>
        <p:blipFill rotWithShape="1">
          <a:blip r:embed="rId3">
            <a:alphaModFix/>
          </a:blip>
          <a:srcRect b="0" l="0" r="0" t="0"/>
          <a:stretch/>
        </p:blipFill>
        <p:spPr>
          <a:xfrm>
            <a:off x="1116012" y="1844675"/>
            <a:ext cx="6337300" cy="1255712"/>
          </a:xfrm>
          <a:prstGeom prst="rect">
            <a:avLst/>
          </a:prstGeom>
          <a:noFill/>
          <a:ln>
            <a:noFill/>
          </a:ln>
        </p:spPr>
      </p:pic>
      <p:sp>
        <p:nvSpPr>
          <p:cNvPr id="816" name="Google Shape;816;p105"/>
          <p:cNvSpPr txBox="1"/>
          <p:nvPr/>
        </p:nvSpPr>
        <p:spPr>
          <a:xfrm>
            <a:off x="8296275" y="2635250"/>
            <a:ext cx="636587"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[6-14]</a:t>
            </a:r>
            <a:endParaRPr/>
          </a:p>
        </p:txBody>
      </p:sp>
      <p:sp>
        <p:nvSpPr>
          <p:cNvPr id="817" name="Google Shape;817;p105"/>
          <p:cNvSpPr txBox="1"/>
          <p:nvPr/>
        </p:nvSpPr>
        <p:spPr>
          <a:xfrm>
            <a:off x="1042987" y="1700212"/>
            <a:ext cx="6481762" cy="1657350"/>
          </a:xfrm>
          <a:prstGeom prst="rect">
            <a:avLst/>
          </a:prstGeom>
          <a:no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818" name="Google Shape;818;p105"/>
          <p:cNvPicPr preferRelativeResize="0"/>
          <p:nvPr/>
        </p:nvPicPr>
        <p:blipFill rotWithShape="1">
          <a:blip r:embed="rId4">
            <a:alphaModFix/>
          </a:blip>
          <a:srcRect b="0" l="0" r="0" t="0"/>
          <a:stretch/>
        </p:blipFill>
        <p:spPr>
          <a:xfrm>
            <a:off x="1258887" y="4221162"/>
            <a:ext cx="2735262" cy="974725"/>
          </a:xfrm>
          <a:prstGeom prst="rect">
            <a:avLst/>
          </a:prstGeom>
          <a:noFill/>
          <a:ln>
            <a:noFill/>
          </a:ln>
        </p:spPr>
      </p:pic>
      <p:sp>
        <p:nvSpPr>
          <p:cNvPr id="819" name="Google Shape;819;p105"/>
          <p:cNvSpPr txBox="1"/>
          <p:nvPr/>
        </p:nvSpPr>
        <p:spPr>
          <a:xfrm>
            <a:off x="8296275" y="4579937"/>
            <a:ext cx="636587"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[6-15]</a:t>
            </a:r>
            <a:endParaRPr/>
          </a:p>
        </p:txBody>
      </p:sp>
      <p:pic>
        <p:nvPicPr>
          <p:cNvPr id="820" name="Google Shape;820;p105"/>
          <p:cNvPicPr preferRelativeResize="0"/>
          <p:nvPr/>
        </p:nvPicPr>
        <p:blipFill rotWithShape="1">
          <a:blip r:embed="rId5">
            <a:alphaModFix/>
          </a:blip>
          <a:srcRect b="0" l="0" r="0" t="0"/>
          <a:stretch/>
        </p:blipFill>
        <p:spPr>
          <a:xfrm>
            <a:off x="539750" y="5445125"/>
            <a:ext cx="352425" cy="390525"/>
          </a:xfrm>
          <a:prstGeom prst="rect">
            <a:avLst/>
          </a:prstGeom>
          <a:noFill/>
          <a:ln>
            <a:noFill/>
          </a:ln>
        </p:spPr>
      </p:pic>
      <p:pic>
        <p:nvPicPr>
          <p:cNvPr id="821" name="Google Shape;821;p105"/>
          <p:cNvPicPr preferRelativeResize="0"/>
          <p:nvPr/>
        </p:nvPicPr>
        <p:blipFill rotWithShape="1">
          <a:blip r:embed="rId6">
            <a:alphaModFix/>
          </a:blip>
          <a:srcRect b="0" l="0" r="0" t="0"/>
          <a:stretch/>
        </p:blipFill>
        <p:spPr>
          <a:xfrm>
            <a:off x="4284662" y="5507037"/>
            <a:ext cx="2520950" cy="369887"/>
          </a:xfrm>
          <a:prstGeom prst="rect">
            <a:avLst/>
          </a:prstGeom>
          <a:noFill/>
          <a:ln>
            <a:noFill/>
          </a:ln>
        </p:spPr>
      </p:pic>
      <p:pic>
        <p:nvPicPr>
          <p:cNvPr id="822" name="Google Shape;822;p105"/>
          <p:cNvPicPr preferRelativeResize="0"/>
          <p:nvPr/>
        </p:nvPicPr>
        <p:blipFill rotWithShape="1">
          <a:blip r:embed="rId7">
            <a:alphaModFix/>
          </a:blip>
          <a:srcRect b="0" l="0" r="0" t="0"/>
          <a:stretch/>
        </p:blipFill>
        <p:spPr>
          <a:xfrm>
            <a:off x="2263775" y="1438275"/>
            <a:ext cx="2152650" cy="190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06"/>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3200"/>
              <a:buFont typeface="Times New Roman"/>
              <a:buNone/>
            </a:pPr>
            <a:r>
              <a:rPr b="0" i="0" lang="en-US" sz="3200" u="none">
                <a:solidFill>
                  <a:schemeClr val="accent2"/>
                </a:solidFill>
                <a:latin typeface="Times New Roman"/>
                <a:ea typeface="Times New Roman"/>
                <a:cs typeface="Times New Roman"/>
                <a:sym typeface="Times New Roman"/>
              </a:rPr>
              <a:t>S/N Calculation</a:t>
            </a:r>
            <a:endParaRPr/>
          </a:p>
        </p:txBody>
      </p:sp>
      <p:sp>
        <p:nvSpPr>
          <p:cNvPr id="828" name="Google Shape;828;p106"/>
          <p:cNvSpPr txBox="1"/>
          <p:nvPr>
            <p:ph idx="1" type="body"/>
          </p:nvPr>
        </p:nvSpPr>
        <p:spPr>
          <a:xfrm>
            <a:off x="457200" y="1600200"/>
            <a:ext cx="8229600" cy="4852987"/>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Times New Roman"/>
                <a:ea typeface="Times New Roman"/>
                <a:cs typeface="Times New Roman"/>
                <a:sym typeface="Times New Roman"/>
              </a:rPr>
              <a:t>Having obtained the signal and total noise, the signal-to-noise-ratio can be written as: </a:t>
            </a:r>
            <a:endParaRPr/>
          </a:p>
          <a:p>
            <a:pPr indent="-215900" lvl="0" marL="342900" rtl="0" algn="l">
              <a:lnSpc>
                <a:spcPct val="100000"/>
              </a:lnSpc>
              <a:spcBef>
                <a:spcPts val="400"/>
              </a:spcBef>
              <a:spcAft>
                <a:spcPts val="0"/>
              </a:spcAft>
              <a:buClr>
                <a:schemeClr val="dk1"/>
              </a:buClr>
              <a:buSzPts val="2000"/>
              <a:buFont typeface="Arial"/>
              <a:buNone/>
            </a:pPr>
            <a:r>
              <a:t/>
            </a:r>
            <a:endParaRPr b="0" i="0" sz="2000" u="none">
              <a:solidFill>
                <a:schemeClr val="dk1"/>
              </a:solidFill>
              <a:latin typeface="Times New Roman"/>
              <a:ea typeface="Times New Roman"/>
              <a:cs typeface="Times New Roman"/>
              <a:sym typeface="Times New Roman"/>
            </a:endParaRPr>
          </a:p>
          <a:p>
            <a:pPr indent="-215900" lvl="0" marL="342900" rtl="0" algn="l">
              <a:lnSpc>
                <a:spcPct val="100000"/>
              </a:lnSpc>
              <a:spcBef>
                <a:spcPts val="400"/>
              </a:spcBef>
              <a:spcAft>
                <a:spcPts val="0"/>
              </a:spcAft>
              <a:buClr>
                <a:schemeClr val="dk1"/>
              </a:buClr>
              <a:buSzPts val="2000"/>
              <a:buFont typeface="Arial"/>
              <a:buNone/>
            </a:pPr>
            <a:r>
              <a:t/>
            </a:r>
            <a:endParaRPr b="0" i="0" sz="2000" u="none">
              <a:solidFill>
                <a:schemeClr val="dk1"/>
              </a:solidFill>
              <a:latin typeface="Times New Roman"/>
              <a:ea typeface="Times New Roman"/>
              <a:cs typeface="Times New Roman"/>
              <a:sym typeface="Times New Roman"/>
            </a:endParaRPr>
          </a:p>
          <a:p>
            <a:pPr indent="-215900" lvl="0" marL="342900" rtl="0" algn="l">
              <a:lnSpc>
                <a:spcPct val="100000"/>
              </a:lnSpc>
              <a:spcBef>
                <a:spcPts val="400"/>
              </a:spcBef>
              <a:spcAft>
                <a:spcPts val="0"/>
              </a:spcAft>
              <a:buClr>
                <a:schemeClr val="dk1"/>
              </a:buClr>
              <a:buSzPts val="2000"/>
              <a:buFont typeface="Arial"/>
              <a:buNone/>
            </a:pPr>
            <a:r>
              <a:t/>
            </a:r>
            <a:endParaRPr b="0" i="0" sz="2000" u="none">
              <a:solidFill>
                <a:schemeClr val="dk1"/>
              </a:solidFill>
              <a:latin typeface="Times New Roman"/>
              <a:ea typeface="Times New Roman"/>
              <a:cs typeface="Times New Roman"/>
              <a:sym typeface="Times New Roman"/>
            </a:endParaRPr>
          </a:p>
          <a:p>
            <a:pPr indent="-215900" lvl="0" marL="342900" rtl="0" algn="l">
              <a:lnSpc>
                <a:spcPct val="100000"/>
              </a:lnSpc>
              <a:spcBef>
                <a:spcPts val="400"/>
              </a:spcBef>
              <a:spcAft>
                <a:spcPts val="0"/>
              </a:spcAft>
              <a:buClr>
                <a:schemeClr val="dk1"/>
              </a:buClr>
              <a:buSzPts val="2000"/>
              <a:buFont typeface="Arial"/>
              <a:buNone/>
            </a:pPr>
            <a:r>
              <a:t/>
            </a:r>
            <a:endParaRPr b="0" i="0" sz="2000" u="none">
              <a:solidFill>
                <a:schemeClr val="dk1"/>
              </a:solidFill>
              <a:latin typeface="Times New Roman"/>
              <a:ea typeface="Times New Roman"/>
              <a:cs typeface="Times New Roman"/>
              <a:sym typeface="Times New Roman"/>
            </a:endParaRPr>
          </a:p>
          <a:p>
            <a:pPr indent="-215900" lvl="0" marL="342900" rtl="0" algn="l">
              <a:lnSpc>
                <a:spcPct val="100000"/>
              </a:lnSpc>
              <a:spcBef>
                <a:spcPts val="400"/>
              </a:spcBef>
              <a:spcAft>
                <a:spcPts val="0"/>
              </a:spcAft>
              <a:buClr>
                <a:schemeClr val="dk1"/>
              </a:buClr>
              <a:buSzPts val="2000"/>
              <a:buFont typeface="Arial"/>
              <a:buNone/>
            </a:pPr>
            <a:r>
              <a:t/>
            </a:r>
            <a:endParaRPr b="0" i="0" sz="2000" u="none">
              <a:solidFill>
                <a:schemeClr val="dk1"/>
              </a:solidFill>
              <a:latin typeface="Times New Roman"/>
              <a:ea typeface="Times New Roman"/>
              <a:cs typeface="Times New Roman"/>
              <a:sym typeface="Times New Roman"/>
            </a:endParaRPr>
          </a:p>
          <a:p>
            <a:pPr indent="-215900" lvl="0" marL="342900" rtl="0" algn="l">
              <a:lnSpc>
                <a:spcPct val="100000"/>
              </a:lnSpc>
              <a:spcBef>
                <a:spcPts val="400"/>
              </a:spcBef>
              <a:spcAft>
                <a:spcPts val="0"/>
              </a:spcAft>
              <a:buClr>
                <a:schemeClr val="dk1"/>
              </a:buClr>
              <a:buSzPts val="2000"/>
              <a:buFont typeface="Arial"/>
              <a:buNone/>
            </a:pPr>
            <a:r>
              <a:t/>
            </a:r>
            <a:endParaRPr b="0" i="0" sz="2000" u="none">
              <a:solidFill>
                <a:schemeClr val="dk1"/>
              </a:solidFill>
              <a:latin typeface="Times New Roman"/>
              <a:ea typeface="Times New Roman"/>
              <a:cs typeface="Times New Roman"/>
              <a:sym typeface="Times New Roman"/>
            </a:endParaRPr>
          </a:p>
          <a:p>
            <a:pPr indent="-342900" lvl="0" marL="342900" rtl="0" algn="l">
              <a:lnSpc>
                <a:spcPct val="100000"/>
              </a:lnSpc>
              <a:spcBef>
                <a:spcPts val="400"/>
              </a:spcBef>
              <a:spcAft>
                <a:spcPts val="0"/>
              </a:spcAft>
              <a:buClr>
                <a:schemeClr val="dk1"/>
              </a:buClr>
              <a:buSzPts val="2000"/>
              <a:buFont typeface="Arial"/>
              <a:buChar char="•"/>
            </a:pPr>
            <a:r>
              <a:rPr b="0" i="0" lang="en-US" sz="2000" u="none">
                <a:solidFill>
                  <a:schemeClr val="dk1"/>
                </a:solidFill>
                <a:latin typeface="Times New Roman"/>
                <a:ea typeface="Times New Roman"/>
                <a:cs typeface="Times New Roman"/>
                <a:sym typeface="Times New Roman"/>
              </a:rPr>
              <a:t>Since the noise figure </a:t>
            </a:r>
            <a:r>
              <a:rPr b="0" i="1" lang="en-US" sz="2000" u="none">
                <a:solidFill>
                  <a:schemeClr val="dk1"/>
                </a:solidFill>
                <a:latin typeface="Times New Roman"/>
                <a:ea typeface="Times New Roman"/>
                <a:cs typeface="Times New Roman"/>
                <a:sym typeface="Times New Roman"/>
              </a:rPr>
              <a:t>F(M)</a:t>
            </a:r>
            <a:r>
              <a:rPr b="0" i="0" lang="en-US" sz="2000" u="none">
                <a:solidFill>
                  <a:schemeClr val="dk1"/>
                </a:solidFill>
                <a:latin typeface="Times New Roman"/>
                <a:ea typeface="Times New Roman"/>
                <a:cs typeface="Times New Roman"/>
                <a:sym typeface="Times New Roman"/>
              </a:rPr>
              <a:t> increases with M, there always exists an optimum value of </a:t>
            </a:r>
            <a:r>
              <a:rPr b="0" i="1" lang="en-US" sz="2000" u="none">
                <a:solidFill>
                  <a:schemeClr val="dk1"/>
                </a:solidFill>
                <a:latin typeface="Times New Roman"/>
                <a:ea typeface="Times New Roman"/>
                <a:cs typeface="Times New Roman"/>
                <a:sym typeface="Times New Roman"/>
              </a:rPr>
              <a:t>M</a:t>
            </a:r>
            <a:r>
              <a:rPr b="0" i="0" lang="en-US" sz="2000" u="none">
                <a:solidFill>
                  <a:schemeClr val="dk1"/>
                </a:solidFill>
                <a:latin typeface="Times New Roman"/>
                <a:ea typeface="Times New Roman"/>
                <a:cs typeface="Times New Roman"/>
                <a:sym typeface="Times New Roman"/>
              </a:rPr>
              <a:t> that maximizes the S/N. For sinusoidally modulated signal with </a:t>
            </a:r>
            <a:r>
              <a:rPr b="0" i="1" lang="en-US" sz="2000" u="none">
                <a:solidFill>
                  <a:schemeClr val="dk1"/>
                </a:solidFill>
                <a:latin typeface="Times New Roman"/>
                <a:ea typeface="Times New Roman"/>
                <a:cs typeface="Times New Roman"/>
                <a:sym typeface="Times New Roman"/>
              </a:rPr>
              <a:t>m=1 </a:t>
            </a:r>
            <a:r>
              <a:rPr b="0" i="0" lang="en-US" sz="2000" u="none">
                <a:solidFill>
                  <a:schemeClr val="dk1"/>
                </a:solidFill>
                <a:latin typeface="Times New Roman"/>
                <a:ea typeface="Times New Roman"/>
                <a:cs typeface="Times New Roman"/>
                <a:sym typeface="Times New Roman"/>
              </a:rPr>
              <a:t>and                          :</a:t>
            </a:r>
            <a:endParaRPr/>
          </a:p>
        </p:txBody>
      </p:sp>
      <p:pic>
        <p:nvPicPr>
          <p:cNvPr id="829" name="Google Shape;829;p106"/>
          <p:cNvPicPr preferRelativeResize="0"/>
          <p:nvPr/>
        </p:nvPicPr>
        <p:blipFill rotWithShape="1">
          <a:blip r:embed="rId3">
            <a:alphaModFix/>
          </a:blip>
          <a:srcRect b="0" l="0" r="0" t="0"/>
          <a:stretch/>
        </p:blipFill>
        <p:spPr>
          <a:xfrm>
            <a:off x="755650" y="2708275"/>
            <a:ext cx="7200900" cy="1296987"/>
          </a:xfrm>
          <a:prstGeom prst="rect">
            <a:avLst/>
          </a:prstGeom>
          <a:noFill/>
          <a:ln>
            <a:noFill/>
          </a:ln>
        </p:spPr>
      </p:pic>
      <p:sp>
        <p:nvSpPr>
          <p:cNvPr id="830" name="Google Shape;830;p106"/>
          <p:cNvSpPr txBox="1"/>
          <p:nvPr/>
        </p:nvSpPr>
        <p:spPr>
          <a:xfrm>
            <a:off x="8388350" y="3340100"/>
            <a:ext cx="636587"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[6-16]</a:t>
            </a:r>
            <a:endParaRPr/>
          </a:p>
        </p:txBody>
      </p:sp>
      <p:sp>
        <p:nvSpPr>
          <p:cNvPr id="831" name="Google Shape;831;p106"/>
          <p:cNvSpPr txBox="1"/>
          <p:nvPr/>
        </p:nvSpPr>
        <p:spPr>
          <a:xfrm>
            <a:off x="684212" y="2708275"/>
            <a:ext cx="7343775" cy="1584325"/>
          </a:xfrm>
          <a:prstGeom prst="rect">
            <a:avLst/>
          </a:prstGeom>
          <a:no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832" name="Google Shape;832;p106"/>
          <p:cNvPicPr preferRelativeResize="0"/>
          <p:nvPr/>
        </p:nvPicPr>
        <p:blipFill rotWithShape="1">
          <a:blip r:embed="rId4">
            <a:alphaModFix/>
          </a:blip>
          <a:srcRect b="0" l="0" r="0" t="0"/>
          <a:stretch/>
        </p:blipFill>
        <p:spPr>
          <a:xfrm>
            <a:off x="2987675" y="5084762"/>
            <a:ext cx="1584325" cy="452437"/>
          </a:xfrm>
          <a:prstGeom prst="rect">
            <a:avLst/>
          </a:prstGeom>
          <a:noFill/>
          <a:ln>
            <a:noFill/>
          </a:ln>
        </p:spPr>
      </p:pic>
      <p:pic>
        <p:nvPicPr>
          <p:cNvPr id="833" name="Google Shape;833;p106"/>
          <p:cNvPicPr preferRelativeResize="0"/>
          <p:nvPr/>
        </p:nvPicPr>
        <p:blipFill rotWithShape="1">
          <a:blip r:embed="rId5">
            <a:alphaModFix/>
          </a:blip>
          <a:srcRect b="0" l="0" r="0" t="0"/>
          <a:stretch/>
        </p:blipFill>
        <p:spPr>
          <a:xfrm>
            <a:off x="2268537" y="5589587"/>
            <a:ext cx="4032250" cy="960437"/>
          </a:xfrm>
          <a:prstGeom prst="rect">
            <a:avLst/>
          </a:prstGeom>
          <a:noFill/>
          <a:ln>
            <a:noFill/>
          </a:ln>
        </p:spPr>
      </p:pic>
      <p:sp>
        <p:nvSpPr>
          <p:cNvPr id="834" name="Google Shape;834;p106"/>
          <p:cNvSpPr txBox="1"/>
          <p:nvPr/>
        </p:nvSpPr>
        <p:spPr>
          <a:xfrm>
            <a:off x="8080375" y="5732462"/>
            <a:ext cx="636587"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[6-17]</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1"/>
          <p:cNvSpPr txBox="1"/>
          <p:nvPr>
            <p:ph idx="1" type="body"/>
          </p:nvPr>
        </p:nvSpPr>
        <p:spPr>
          <a:xfrm>
            <a:off x="628650" y="655637"/>
            <a:ext cx="7886700" cy="5521325"/>
          </a:xfrm>
          <a:prstGeom prst="rect">
            <a:avLst/>
          </a:prstGeom>
          <a:noFill/>
          <a:ln>
            <a:noFill/>
          </a:ln>
        </p:spPr>
        <p:txBody>
          <a:bodyPr anchorCtr="0" anchor="t" bIns="45700" lIns="91425" spcFirstLastPara="1" rIns="91425" wrap="square" tIns="45700">
            <a:normAutofit/>
          </a:bodyPr>
          <a:lstStyle/>
          <a:p>
            <a:pPr indent="-342900" lvl="0" marL="342900" marR="0" rtl="0" algn="just">
              <a:lnSpc>
                <a:spcPct val="80000"/>
              </a:lnSpc>
              <a:spcBef>
                <a:spcPts val="0"/>
              </a:spcBef>
              <a:spcAft>
                <a:spcPts val="0"/>
              </a:spcAft>
              <a:buClr>
                <a:srgbClr val="FF0000"/>
              </a:buClr>
              <a:buSzPts val="2000"/>
              <a:buFont typeface="Arial"/>
              <a:buChar char="•"/>
            </a:pPr>
            <a:r>
              <a:rPr b="0" i="0" lang="en-US" sz="2000" u="none">
                <a:solidFill>
                  <a:srgbClr val="FF0000"/>
                </a:solidFill>
                <a:latin typeface="Times New Roman"/>
                <a:ea typeface="Times New Roman"/>
                <a:cs typeface="Times New Roman"/>
                <a:sym typeface="Times New Roman"/>
              </a:rPr>
              <a:t>Photoluminescence </a:t>
            </a:r>
            <a:r>
              <a:rPr b="0" i="0" lang="en-US" sz="2000" u="none">
                <a:solidFill>
                  <a:srgbClr val="222222"/>
                </a:solidFill>
                <a:latin typeface="Times New Roman"/>
                <a:ea typeface="Times New Roman"/>
                <a:cs typeface="Times New Roman"/>
                <a:sym typeface="Times New Roman"/>
              </a:rPr>
              <a:t>is sometimes used for the </a:t>
            </a:r>
            <a:r>
              <a:rPr b="0" i="0" lang="en-US" sz="2000" u="none">
                <a:solidFill>
                  <a:srgbClr val="FF0000"/>
                </a:solidFill>
                <a:latin typeface="Times New Roman"/>
                <a:ea typeface="Times New Roman"/>
                <a:cs typeface="Times New Roman"/>
                <a:sym typeface="Times New Roman"/>
              </a:rPr>
              <a:t>characterization of photonic devices </a:t>
            </a:r>
            <a:r>
              <a:rPr b="0" i="0" lang="en-US" sz="2000" u="none">
                <a:solidFill>
                  <a:srgbClr val="222222"/>
                </a:solidFill>
                <a:latin typeface="Times New Roman"/>
                <a:ea typeface="Times New Roman"/>
                <a:cs typeface="Times New Roman"/>
                <a:sym typeface="Times New Roman"/>
              </a:rPr>
              <a:t>or parts thereof. </a:t>
            </a:r>
            <a:endParaRPr/>
          </a:p>
          <a:p>
            <a:pPr indent="-342900" lvl="0" marL="342900" marR="0" rtl="0" algn="just">
              <a:lnSpc>
                <a:spcPct val="80000"/>
              </a:lnSpc>
              <a:spcBef>
                <a:spcPts val="400"/>
              </a:spcBef>
              <a:spcAft>
                <a:spcPts val="0"/>
              </a:spcAft>
              <a:buClr>
                <a:srgbClr val="222222"/>
              </a:buClr>
              <a:buSzPts val="2000"/>
              <a:buFont typeface="Arial"/>
              <a:buChar char="•"/>
            </a:pPr>
            <a:r>
              <a:rPr b="0" i="0" lang="en-US" sz="2000" u="none">
                <a:solidFill>
                  <a:srgbClr val="222222"/>
                </a:solidFill>
                <a:latin typeface="Times New Roman"/>
                <a:ea typeface="Times New Roman"/>
                <a:cs typeface="Times New Roman"/>
                <a:sym typeface="Times New Roman"/>
              </a:rPr>
              <a:t>For example, one may irradiate a semiconductor wafer, on which additional layers for a </a:t>
            </a:r>
            <a:r>
              <a:rPr b="1" i="0" lang="en-US" sz="2000" u="none">
                <a:solidFill>
                  <a:srgbClr val="4444CC"/>
                </a:solidFill>
                <a:latin typeface="Times New Roman"/>
                <a:ea typeface="Times New Roman"/>
                <a:cs typeface="Times New Roman"/>
                <a:sym typeface="Times New Roman"/>
              </a:rPr>
              <a:t>semiconductor laser</a:t>
            </a:r>
            <a:r>
              <a:rPr b="0" i="0" lang="en-US" sz="2000" u="none">
                <a:solidFill>
                  <a:srgbClr val="222222"/>
                </a:solidFill>
                <a:latin typeface="Times New Roman"/>
                <a:ea typeface="Times New Roman"/>
                <a:cs typeface="Times New Roman"/>
                <a:sym typeface="Times New Roman"/>
              </a:rPr>
              <a:t> or a </a:t>
            </a:r>
            <a:r>
              <a:rPr b="1" i="0" lang="en-US" sz="2000" u="none">
                <a:solidFill>
                  <a:srgbClr val="4444CC"/>
                </a:solidFill>
                <a:latin typeface="Times New Roman"/>
                <a:ea typeface="Times New Roman"/>
                <a:cs typeface="Times New Roman"/>
                <a:sym typeface="Times New Roman"/>
              </a:rPr>
              <a:t>saturable absorber(</a:t>
            </a:r>
            <a:r>
              <a:rPr b="0" i="0" lang="en-US" sz="2000" u="none">
                <a:solidFill>
                  <a:srgbClr val="C00000"/>
                </a:solidFill>
                <a:latin typeface="Times New Roman"/>
                <a:ea typeface="Times New Roman"/>
                <a:cs typeface="Times New Roman"/>
                <a:sym typeface="Times New Roman"/>
              </a:rPr>
              <a:t>light absorbers with a degree of absorption which is reduced at high optical intensities</a:t>
            </a:r>
            <a:r>
              <a:rPr b="0" i="0" lang="en-US" sz="2000" u="none">
                <a:solidFill>
                  <a:srgbClr val="222222"/>
                </a:solidFill>
                <a:latin typeface="Times New Roman"/>
                <a:ea typeface="Times New Roman"/>
                <a:cs typeface="Times New Roman"/>
                <a:sym typeface="Times New Roman"/>
              </a:rPr>
              <a:t>) have been fabricated, with short-wavelength light for exciting photoluminescence. </a:t>
            </a:r>
            <a:endParaRPr/>
          </a:p>
          <a:p>
            <a:pPr indent="-342900" lvl="0" marL="342900" marR="0" rtl="0" algn="just">
              <a:lnSpc>
                <a:spcPct val="80000"/>
              </a:lnSpc>
              <a:spcBef>
                <a:spcPts val="400"/>
              </a:spcBef>
              <a:spcAft>
                <a:spcPts val="0"/>
              </a:spcAft>
              <a:buClr>
                <a:srgbClr val="222222"/>
              </a:buClr>
              <a:buSzPts val="2000"/>
              <a:buFont typeface="Arial"/>
              <a:buChar char="•"/>
            </a:pPr>
            <a:r>
              <a:rPr b="0" i="0" lang="en-US" sz="2000" u="none">
                <a:solidFill>
                  <a:srgbClr val="222222"/>
                </a:solidFill>
                <a:latin typeface="Times New Roman"/>
                <a:ea typeface="Times New Roman"/>
                <a:cs typeface="Times New Roman"/>
                <a:sym typeface="Times New Roman"/>
              </a:rPr>
              <a:t>The </a:t>
            </a:r>
            <a:r>
              <a:rPr b="1" i="0" lang="en-US" sz="2000" u="none">
                <a:solidFill>
                  <a:srgbClr val="4444CC"/>
                </a:solidFill>
                <a:latin typeface="Times New Roman"/>
                <a:ea typeface="Times New Roman"/>
                <a:cs typeface="Times New Roman"/>
                <a:sym typeface="Times New Roman"/>
              </a:rPr>
              <a:t>optical spectrum(</a:t>
            </a:r>
            <a:r>
              <a:rPr b="0" i="0" lang="en-US" sz="2000" u="none">
                <a:solidFill>
                  <a:srgbClr val="C00000"/>
                </a:solidFill>
                <a:latin typeface="Times New Roman"/>
                <a:ea typeface="Times New Roman"/>
                <a:cs typeface="Times New Roman"/>
                <a:sym typeface="Times New Roman"/>
              </a:rPr>
              <a:t>the decomposition of the power or energy of light according to different wavelengths or optical frequencies</a:t>
            </a:r>
            <a:r>
              <a:rPr b="0" i="0" lang="en-US" sz="2000" u="none">
                <a:solidFill>
                  <a:srgbClr val="222222"/>
                </a:solidFill>
                <a:latin typeface="Times New Roman"/>
                <a:ea typeface="Times New Roman"/>
                <a:cs typeface="Times New Roman"/>
                <a:sym typeface="Times New Roman"/>
              </a:rPr>
              <a:t>) of the photoluminescence (</a:t>
            </a:r>
            <a:r>
              <a:rPr b="0" i="1" lang="en-US" sz="2000" u="none">
                <a:solidFill>
                  <a:srgbClr val="222222"/>
                </a:solidFill>
                <a:latin typeface="Times New Roman"/>
                <a:ea typeface="Times New Roman"/>
                <a:cs typeface="Times New Roman"/>
                <a:sym typeface="Times New Roman"/>
              </a:rPr>
              <a:t>PL spectrum</a:t>
            </a:r>
            <a:r>
              <a:rPr b="0" i="0" lang="en-US" sz="2000" u="none">
                <a:solidFill>
                  <a:srgbClr val="222222"/>
                </a:solidFill>
                <a:latin typeface="Times New Roman"/>
                <a:ea typeface="Times New Roman"/>
                <a:cs typeface="Times New Roman"/>
                <a:sym typeface="Times New Roman"/>
              </a:rPr>
              <a:t>) and also the dependence of its intensity on the irradiation intensity and device temperature can deliver important information for device characterization.</a:t>
            </a:r>
            <a:endParaRPr/>
          </a:p>
          <a:p>
            <a:pPr indent="-342900" lvl="0" marL="342900" marR="0" rtl="0" algn="just">
              <a:lnSpc>
                <a:spcPct val="80000"/>
              </a:lnSpc>
              <a:spcBef>
                <a:spcPts val="400"/>
              </a:spcBef>
              <a:spcAft>
                <a:spcPts val="0"/>
              </a:spcAft>
              <a:buClr>
                <a:srgbClr val="222222"/>
              </a:buClr>
              <a:buSzPts val="2000"/>
              <a:buFont typeface="Arial"/>
              <a:buChar char="•"/>
            </a:pPr>
            <a:r>
              <a:rPr b="0" i="0" lang="en-US" sz="2000" u="none">
                <a:solidFill>
                  <a:srgbClr val="222222"/>
                </a:solidFill>
                <a:latin typeface="Times New Roman"/>
                <a:ea typeface="Times New Roman"/>
                <a:cs typeface="Times New Roman"/>
                <a:sym typeface="Times New Roman"/>
              </a:rPr>
              <a:t>In particular, PL spectra and their intensity dependencies can allow one</a:t>
            </a:r>
            <a:endParaRPr/>
          </a:p>
          <a:p>
            <a:pPr indent="-342900" lvl="0" marL="342900" marR="0" rtl="0" algn="just">
              <a:lnSpc>
                <a:spcPct val="80000"/>
              </a:lnSpc>
              <a:spcBef>
                <a:spcPts val="400"/>
              </a:spcBef>
              <a:spcAft>
                <a:spcPts val="0"/>
              </a:spcAft>
              <a:buClr>
                <a:srgbClr val="222222"/>
              </a:buClr>
              <a:buSzPts val="2000"/>
              <a:buFont typeface="Arial"/>
              <a:buChar char="•"/>
            </a:pPr>
            <a:r>
              <a:rPr b="0" i="0" lang="en-US" sz="2000" u="none">
                <a:solidFill>
                  <a:srgbClr val="222222"/>
                </a:solidFill>
                <a:latin typeface="Times New Roman"/>
                <a:ea typeface="Times New Roman"/>
                <a:cs typeface="Times New Roman"/>
                <a:sym typeface="Times New Roman"/>
              </a:rPr>
              <a:t>to determine the </a:t>
            </a:r>
            <a:r>
              <a:rPr b="1" i="0" lang="en-US" sz="2000" u="none">
                <a:solidFill>
                  <a:srgbClr val="4444CC"/>
                </a:solidFill>
                <a:latin typeface="Times New Roman"/>
                <a:ea typeface="Times New Roman"/>
                <a:cs typeface="Times New Roman"/>
                <a:sym typeface="Times New Roman"/>
              </a:rPr>
              <a:t>band gap energy</a:t>
            </a:r>
            <a:endParaRPr/>
          </a:p>
          <a:p>
            <a:pPr indent="-342900" lvl="0" marL="342900" marR="0" rtl="0" algn="just">
              <a:lnSpc>
                <a:spcPct val="80000"/>
              </a:lnSpc>
              <a:spcBef>
                <a:spcPts val="400"/>
              </a:spcBef>
              <a:spcAft>
                <a:spcPts val="0"/>
              </a:spcAft>
              <a:buClr>
                <a:srgbClr val="222222"/>
              </a:buClr>
              <a:buSzPts val="2000"/>
              <a:buFont typeface="Arial"/>
              <a:buChar char="•"/>
            </a:pPr>
            <a:r>
              <a:rPr b="0" i="0" lang="en-US" sz="2000" u="none">
                <a:solidFill>
                  <a:srgbClr val="222222"/>
                </a:solidFill>
                <a:latin typeface="Times New Roman"/>
                <a:ea typeface="Times New Roman"/>
                <a:cs typeface="Times New Roman"/>
                <a:sym typeface="Times New Roman"/>
              </a:rPr>
              <a:t>to estimate the wavelength of maximum </a:t>
            </a:r>
            <a:r>
              <a:rPr b="1" i="0" lang="en-US" sz="2000" u="none">
                <a:solidFill>
                  <a:srgbClr val="4444CC"/>
                </a:solidFill>
                <a:latin typeface="Times New Roman"/>
                <a:ea typeface="Times New Roman"/>
                <a:cs typeface="Times New Roman"/>
                <a:sym typeface="Times New Roman"/>
              </a:rPr>
              <a:t>gain</a:t>
            </a:r>
            <a:endParaRPr/>
          </a:p>
          <a:p>
            <a:pPr indent="-342900" lvl="0" marL="342900" marR="0" rtl="0" algn="just">
              <a:lnSpc>
                <a:spcPct val="80000"/>
              </a:lnSpc>
              <a:spcBef>
                <a:spcPts val="400"/>
              </a:spcBef>
              <a:spcAft>
                <a:spcPts val="0"/>
              </a:spcAft>
              <a:buClr>
                <a:srgbClr val="222222"/>
              </a:buClr>
              <a:buSzPts val="2000"/>
              <a:buFont typeface="Arial"/>
              <a:buChar char="•"/>
            </a:pPr>
            <a:r>
              <a:rPr b="0" i="0" lang="en-US" sz="2000" u="none">
                <a:solidFill>
                  <a:srgbClr val="222222"/>
                </a:solidFill>
                <a:latin typeface="Times New Roman"/>
                <a:ea typeface="Times New Roman"/>
                <a:cs typeface="Times New Roman"/>
                <a:sym typeface="Times New Roman"/>
              </a:rPr>
              <a:t>to determine the composition of ternary or quaternary layers</a:t>
            </a:r>
            <a:endParaRPr/>
          </a:p>
          <a:p>
            <a:pPr indent="-342900" lvl="0" marL="342900" marR="0" rtl="0" algn="just">
              <a:lnSpc>
                <a:spcPct val="80000"/>
              </a:lnSpc>
              <a:spcBef>
                <a:spcPts val="400"/>
              </a:spcBef>
              <a:spcAft>
                <a:spcPts val="0"/>
              </a:spcAft>
              <a:buClr>
                <a:srgbClr val="222222"/>
              </a:buClr>
              <a:buSzPts val="2000"/>
              <a:buFont typeface="Arial"/>
              <a:buChar char="•"/>
            </a:pPr>
            <a:r>
              <a:rPr b="0" i="0" lang="en-US" sz="2000" u="none">
                <a:solidFill>
                  <a:srgbClr val="222222"/>
                </a:solidFill>
                <a:latin typeface="Times New Roman"/>
                <a:ea typeface="Times New Roman"/>
                <a:cs typeface="Times New Roman"/>
                <a:sym typeface="Times New Roman"/>
              </a:rPr>
              <a:t>to determine impurity levels to investigate recombination mechanisms</a:t>
            </a:r>
            <a:endParaRPr/>
          </a:p>
          <a:p>
            <a:pPr indent="-215900" lvl="0" marL="342900" marR="0" rtl="0" algn="l">
              <a:spcBef>
                <a:spcPts val="400"/>
              </a:spcBef>
              <a:spcAft>
                <a:spcPts val="0"/>
              </a:spcAft>
              <a:buClr>
                <a:schemeClr val="dk1"/>
              </a:buClr>
              <a:buSzPts val="2000"/>
              <a:buFont typeface="Arial"/>
              <a:buNone/>
            </a:pPr>
            <a:r>
              <a:t/>
            </a:r>
            <a:endParaRPr b="0" i="0" sz="2000" u="none">
              <a:solidFill>
                <a:srgbClr val="222222"/>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2"/>
          <p:cNvSpPr txBox="1"/>
          <p:nvPr>
            <p:ph type="title"/>
          </p:nvPr>
        </p:nvSpPr>
        <p:spPr>
          <a:xfrm>
            <a:off x="628650" y="365125"/>
            <a:ext cx="7886700" cy="98266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Cathode-luminescence</a:t>
            </a:r>
            <a:endParaRPr/>
          </a:p>
        </p:txBody>
      </p:sp>
      <p:sp>
        <p:nvSpPr>
          <p:cNvPr id="163" name="Google Shape;163;p12"/>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rmAutofit/>
          </a:bodyPr>
          <a:lstStyle/>
          <a:p>
            <a:pPr indent="-342900" lvl="0" marL="342900" marR="0" rtl="0" algn="just">
              <a:lnSpc>
                <a:spcPct val="80000"/>
              </a:lnSpc>
              <a:spcBef>
                <a:spcPts val="0"/>
              </a:spcBef>
              <a:spcAft>
                <a:spcPts val="0"/>
              </a:spcAft>
              <a:buClr>
                <a:schemeClr val="dk1"/>
              </a:buClr>
              <a:buSzPts val="2500"/>
              <a:buFont typeface="Arial"/>
              <a:buChar char="•"/>
            </a:pPr>
            <a:r>
              <a:rPr b="0" i="0" lang="en-US" sz="2500" u="none">
                <a:solidFill>
                  <a:schemeClr val="dk1"/>
                </a:solidFill>
                <a:latin typeface="Calibri"/>
                <a:ea typeface="Calibri"/>
                <a:cs typeface="Calibri"/>
                <a:sym typeface="Calibri"/>
              </a:rPr>
              <a:t>Cathode-luminescence is produced by an energized cathode which generates a beam of high-energy bombarding electrons. Ex.: Applications of this include electron microscope; cathode-ray oscilloscope; color television screens. </a:t>
            </a:r>
            <a:endParaRPr/>
          </a:p>
          <a:p>
            <a:pPr indent="-342900" lvl="0" marL="342900" marR="0" rtl="0" algn="just">
              <a:lnSpc>
                <a:spcPct val="80000"/>
              </a:lnSpc>
              <a:spcBef>
                <a:spcPts val="500"/>
              </a:spcBef>
              <a:spcAft>
                <a:spcPts val="0"/>
              </a:spcAft>
              <a:buClr>
                <a:schemeClr val="dk1"/>
              </a:buClr>
              <a:buSzPts val="2500"/>
              <a:buFont typeface="Arial"/>
              <a:buChar char="•"/>
            </a:pPr>
            <a:r>
              <a:rPr b="0" i="0" lang="en-US" sz="2500" u="none">
                <a:solidFill>
                  <a:schemeClr val="dk1"/>
                </a:solidFill>
                <a:latin typeface="Calibri"/>
                <a:ea typeface="Calibri"/>
                <a:cs typeface="Calibri"/>
                <a:sym typeface="Calibri"/>
              </a:rPr>
              <a:t>The modern televisions have very narrow, about 0.25 mm wide, vertical stripes of red-, green-, and blue- emitting phosphors deposited on the inner surface of the screens. </a:t>
            </a:r>
            <a:endParaRPr/>
          </a:p>
          <a:p>
            <a:pPr indent="-342900" lvl="0" marL="342900" marR="0" rtl="0" algn="just">
              <a:lnSpc>
                <a:spcPct val="80000"/>
              </a:lnSpc>
              <a:spcBef>
                <a:spcPts val="500"/>
              </a:spcBef>
              <a:spcAft>
                <a:spcPts val="0"/>
              </a:spcAft>
              <a:buClr>
                <a:schemeClr val="dk1"/>
              </a:buClr>
              <a:buSzPts val="2500"/>
              <a:buFont typeface="Arial"/>
              <a:buChar char="•"/>
            </a:pPr>
            <a:r>
              <a:rPr b="0" i="0" lang="en-US" sz="2500" u="none">
                <a:solidFill>
                  <a:schemeClr val="dk1"/>
                </a:solidFill>
                <a:latin typeface="Calibri"/>
                <a:ea typeface="Calibri"/>
                <a:cs typeface="Calibri"/>
                <a:sym typeface="Calibri"/>
              </a:rPr>
              <a:t>Commercial phosphors for different colors are: red – yttrium oxy-sulfide (Y</a:t>
            </a:r>
            <a:r>
              <a:rPr b="0" baseline="-25000" i="0" lang="en-US" sz="2500" u="none">
                <a:solidFill>
                  <a:schemeClr val="dk1"/>
                </a:solidFill>
                <a:latin typeface="Calibri"/>
                <a:ea typeface="Calibri"/>
                <a:cs typeface="Calibri"/>
                <a:sym typeface="Calibri"/>
              </a:rPr>
              <a:t>2</a:t>
            </a:r>
            <a:r>
              <a:rPr b="0" i="0" lang="en-US" sz="2500" u="none">
                <a:solidFill>
                  <a:schemeClr val="dk1"/>
                </a:solidFill>
                <a:latin typeface="Calibri"/>
                <a:ea typeface="Calibri"/>
                <a:cs typeface="Calibri"/>
                <a:sym typeface="Calibri"/>
              </a:rPr>
              <a:t>O</a:t>
            </a:r>
            <a:r>
              <a:rPr b="0" baseline="-25000" i="0" lang="en-US" sz="2500" u="none">
                <a:solidFill>
                  <a:schemeClr val="dk1"/>
                </a:solidFill>
                <a:latin typeface="Calibri"/>
                <a:ea typeface="Calibri"/>
                <a:cs typeface="Calibri"/>
                <a:sym typeface="Calibri"/>
              </a:rPr>
              <a:t>2</a:t>
            </a:r>
            <a:r>
              <a:rPr b="0" i="0" lang="en-US" sz="2500" u="none">
                <a:solidFill>
                  <a:schemeClr val="dk1"/>
                </a:solidFill>
                <a:latin typeface="Calibri"/>
                <a:ea typeface="Calibri"/>
                <a:cs typeface="Calibri"/>
                <a:sym typeface="Calibri"/>
              </a:rPr>
              <a:t>S) with 3% europium (Eu); green – (Zn,Cd)S with a Cu</a:t>
            </a:r>
            <a:r>
              <a:rPr b="0" baseline="30000" i="0" lang="en-US" sz="2500" u="none">
                <a:solidFill>
                  <a:schemeClr val="dk1"/>
                </a:solidFill>
                <a:latin typeface="Calibri"/>
                <a:ea typeface="Calibri"/>
                <a:cs typeface="Calibri"/>
                <a:sym typeface="Calibri"/>
              </a:rPr>
              <a:t>+</a:t>
            </a:r>
            <a:r>
              <a:rPr b="0" i="0" lang="en-US" sz="2500" u="none">
                <a:solidFill>
                  <a:schemeClr val="dk1"/>
                </a:solidFill>
                <a:latin typeface="Calibri"/>
                <a:ea typeface="Calibri"/>
                <a:cs typeface="Calibri"/>
                <a:sym typeface="Calibri"/>
              </a:rPr>
              <a:t> acceptor and Al</a:t>
            </a:r>
            <a:r>
              <a:rPr b="0" baseline="30000" i="0" lang="en-US" sz="2500" u="none">
                <a:solidFill>
                  <a:schemeClr val="dk1"/>
                </a:solidFill>
                <a:latin typeface="Calibri"/>
                <a:ea typeface="Calibri"/>
                <a:cs typeface="Calibri"/>
                <a:sym typeface="Calibri"/>
              </a:rPr>
              <a:t>3+</a:t>
            </a:r>
            <a:r>
              <a:rPr b="0" i="0" lang="en-US" sz="2500" u="none">
                <a:solidFill>
                  <a:schemeClr val="dk1"/>
                </a:solidFill>
                <a:latin typeface="Calibri"/>
                <a:ea typeface="Calibri"/>
                <a:cs typeface="Calibri"/>
                <a:sym typeface="Calibri"/>
              </a:rPr>
              <a:t> donor; blue – zinc sulfide (ZnS) with Ag</a:t>
            </a:r>
            <a:r>
              <a:rPr b="0" baseline="30000" i="0" lang="en-US" sz="2500" u="none">
                <a:solidFill>
                  <a:schemeClr val="dk1"/>
                </a:solidFill>
                <a:latin typeface="Calibri"/>
                <a:ea typeface="Calibri"/>
                <a:cs typeface="Calibri"/>
                <a:sym typeface="Calibri"/>
              </a:rPr>
              <a:t>+</a:t>
            </a:r>
            <a:r>
              <a:rPr b="0" i="0" lang="en-US" sz="2500" u="none">
                <a:solidFill>
                  <a:schemeClr val="dk1"/>
                </a:solidFill>
                <a:latin typeface="Calibri"/>
                <a:ea typeface="Calibri"/>
                <a:cs typeface="Calibri"/>
                <a:sym typeface="Calibri"/>
              </a:rPr>
              <a:t> acceptor and Cl</a:t>
            </a:r>
            <a:r>
              <a:rPr b="0" baseline="30000" i="0" lang="en-US" sz="2500" u="none">
                <a:solidFill>
                  <a:schemeClr val="dk1"/>
                </a:solidFill>
                <a:latin typeface="Calibri"/>
                <a:ea typeface="Calibri"/>
                <a:cs typeface="Calibri"/>
                <a:sym typeface="Calibri"/>
              </a:rPr>
              <a:t>-</a:t>
            </a:r>
            <a:r>
              <a:rPr b="0" i="0" lang="en-US" sz="2500" u="none">
                <a:solidFill>
                  <a:schemeClr val="dk1"/>
                </a:solidFill>
                <a:latin typeface="Calibri"/>
                <a:ea typeface="Calibri"/>
                <a:cs typeface="Calibri"/>
                <a:sym typeface="Calibri"/>
              </a:rPr>
              <a:t> donor.</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3"/>
          <p:cNvSpPr txBox="1"/>
          <p:nvPr>
            <p:ph type="title"/>
          </p:nvPr>
        </p:nvSpPr>
        <p:spPr>
          <a:xfrm>
            <a:off x="676275" y="287337"/>
            <a:ext cx="7886700" cy="132556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0000"/>
              </a:buClr>
              <a:buSzPts val="2800"/>
              <a:buFont typeface="Times New Roman"/>
              <a:buNone/>
            </a:pPr>
            <a:r>
              <a:rPr b="1" i="0" lang="en-US" sz="2800" u="none">
                <a:solidFill>
                  <a:srgbClr val="FF0000"/>
                </a:solidFill>
                <a:latin typeface="Times New Roman"/>
                <a:ea typeface="Times New Roman"/>
                <a:cs typeface="Times New Roman"/>
                <a:sym typeface="Times New Roman"/>
              </a:rPr>
              <a:t>Cathodoluminescence</a:t>
            </a:r>
            <a:br>
              <a:rPr b="1" i="0" lang="en-US" sz="2800" u="none">
                <a:solidFill>
                  <a:srgbClr val="FF0000"/>
                </a:solidFill>
                <a:latin typeface="Times New Roman"/>
                <a:ea typeface="Times New Roman"/>
                <a:cs typeface="Times New Roman"/>
                <a:sym typeface="Times New Roman"/>
              </a:rPr>
            </a:br>
            <a:r>
              <a:rPr b="0" i="0" lang="en-US" sz="4400" u="none">
                <a:solidFill>
                  <a:schemeClr val="dk1"/>
                </a:solidFill>
                <a:latin typeface="Calibri"/>
                <a:ea typeface="Calibri"/>
                <a:cs typeface="Calibri"/>
                <a:sym typeface="Calibri"/>
              </a:rPr>
              <a:t> </a:t>
            </a:r>
            <a:endParaRPr/>
          </a:p>
        </p:txBody>
      </p:sp>
      <p:sp>
        <p:nvSpPr>
          <p:cNvPr id="169" name="Google Shape;169;p13"/>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rgbClr val="FF0000"/>
              </a:buClr>
              <a:buSzPts val="2400"/>
              <a:buFont typeface="Arial"/>
              <a:buChar char="•"/>
            </a:pPr>
            <a:r>
              <a:rPr b="1" i="0" lang="en-US" sz="2400" u="none">
                <a:solidFill>
                  <a:srgbClr val="FF0000"/>
                </a:solidFill>
                <a:latin typeface="Times New Roman"/>
                <a:ea typeface="Times New Roman"/>
                <a:cs typeface="Times New Roman"/>
                <a:sym typeface="Times New Roman"/>
              </a:rPr>
              <a:t>Cathodoluminescence</a:t>
            </a:r>
            <a:r>
              <a:rPr b="0" i="0" lang="en-US" sz="2400" u="none">
                <a:solidFill>
                  <a:srgbClr val="202122"/>
                </a:solidFill>
                <a:latin typeface="Times New Roman"/>
                <a:ea typeface="Times New Roman"/>
                <a:cs typeface="Times New Roman"/>
                <a:sym typeface="Times New Roman"/>
              </a:rPr>
              <a:t> is an </a:t>
            </a:r>
            <a:r>
              <a:rPr b="0" i="0" lang="en-US" sz="2400" u="none">
                <a:solidFill>
                  <a:srgbClr val="0645AD"/>
                </a:solidFill>
                <a:latin typeface="Times New Roman"/>
                <a:ea typeface="Times New Roman"/>
                <a:cs typeface="Times New Roman"/>
                <a:sym typeface="Times New Roman"/>
              </a:rPr>
              <a:t>optical</a:t>
            </a:r>
            <a:r>
              <a:rPr b="0" i="0" lang="en-US" sz="2400" u="none">
                <a:solidFill>
                  <a:srgbClr val="202122"/>
                </a:solidFill>
                <a:latin typeface="Times New Roman"/>
                <a:ea typeface="Times New Roman"/>
                <a:cs typeface="Times New Roman"/>
                <a:sym typeface="Times New Roman"/>
              </a:rPr>
              <a:t> and </a:t>
            </a:r>
            <a:r>
              <a:rPr b="0" i="0" lang="en-US" sz="2400" u="none">
                <a:solidFill>
                  <a:srgbClr val="0645AD"/>
                </a:solidFill>
                <a:latin typeface="Times New Roman"/>
                <a:ea typeface="Times New Roman"/>
                <a:cs typeface="Times New Roman"/>
                <a:sym typeface="Times New Roman"/>
              </a:rPr>
              <a:t>electromagnetic phenomenon</a:t>
            </a:r>
            <a:r>
              <a:rPr b="0" i="0" lang="en-US" sz="2400" u="none">
                <a:solidFill>
                  <a:srgbClr val="202122"/>
                </a:solidFill>
                <a:latin typeface="Times New Roman"/>
                <a:ea typeface="Times New Roman"/>
                <a:cs typeface="Times New Roman"/>
                <a:sym typeface="Times New Roman"/>
              </a:rPr>
              <a:t> in which electrons impacting on a </a:t>
            </a:r>
            <a:r>
              <a:rPr b="0" i="0" lang="en-US" sz="2400" u="none">
                <a:solidFill>
                  <a:srgbClr val="0645AD"/>
                </a:solidFill>
                <a:latin typeface="Times New Roman"/>
                <a:ea typeface="Times New Roman"/>
                <a:cs typeface="Times New Roman"/>
                <a:sym typeface="Times New Roman"/>
              </a:rPr>
              <a:t>luminescent</a:t>
            </a:r>
            <a:r>
              <a:rPr b="0" i="0" lang="en-US" sz="2400" u="none">
                <a:solidFill>
                  <a:srgbClr val="202122"/>
                </a:solidFill>
                <a:latin typeface="Times New Roman"/>
                <a:ea typeface="Times New Roman"/>
                <a:cs typeface="Times New Roman"/>
                <a:sym typeface="Times New Roman"/>
              </a:rPr>
              <a:t> material such as a </a:t>
            </a:r>
            <a:r>
              <a:rPr b="0" i="0" lang="en-US" sz="2400" u="none">
                <a:solidFill>
                  <a:srgbClr val="0645AD"/>
                </a:solidFill>
                <a:latin typeface="Times New Roman"/>
                <a:ea typeface="Times New Roman"/>
                <a:cs typeface="Times New Roman"/>
                <a:sym typeface="Times New Roman"/>
              </a:rPr>
              <a:t>phosphor</a:t>
            </a:r>
            <a:r>
              <a:rPr b="0" i="0" lang="en-US" sz="2400" u="none">
                <a:solidFill>
                  <a:srgbClr val="202122"/>
                </a:solidFill>
                <a:latin typeface="Times New Roman"/>
                <a:ea typeface="Times New Roman"/>
                <a:cs typeface="Times New Roman"/>
                <a:sym typeface="Times New Roman"/>
              </a:rPr>
              <a:t>, cause the emission of </a:t>
            </a:r>
            <a:r>
              <a:rPr b="0" i="0" lang="en-US" sz="2400" u="none">
                <a:solidFill>
                  <a:srgbClr val="0645AD"/>
                </a:solidFill>
                <a:latin typeface="Times New Roman"/>
                <a:ea typeface="Times New Roman"/>
                <a:cs typeface="Times New Roman"/>
                <a:sym typeface="Times New Roman"/>
              </a:rPr>
              <a:t>photons</a:t>
            </a:r>
            <a:r>
              <a:rPr b="0" i="0" lang="en-US" sz="2400" u="none">
                <a:solidFill>
                  <a:srgbClr val="202122"/>
                </a:solidFill>
                <a:latin typeface="Times New Roman"/>
                <a:ea typeface="Times New Roman"/>
                <a:cs typeface="Times New Roman"/>
                <a:sym typeface="Times New Roman"/>
              </a:rPr>
              <a:t> which may have wavelengths in the </a:t>
            </a:r>
            <a:r>
              <a:rPr b="0" i="0" lang="en-US" sz="2400" u="none">
                <a:solidFill>
                  <a:srgbClr val="0645AD"/>
                </a:solidFill>
                <a:latin typeface="Times New Roman"/>
                <a:ea typeface="Times New Roman"/>
                <a:cs typeface="Times New Roman"/>
                <a:sym typeface="Times New Roman"/>
              </a:rPr>
              <a:t>visible spectrum</a:t>
            </a:r>
            <a:r>
              <a:rPr b="0" i="0" lang="en-US" sz="2400" u="none">
                <a:solidFill>
                  <a:srgbClr val="202122"/>
                </a:solidFill>
                <a:latin typeface="Times New Roman"/>
                <a:ea typeface="Times New Roman"/>
                <a:cs typeface="Times New Roman"/>
                <a:sym typeface="Times New Roman"/>
              </a:rPr>
              <a:t>.</a:t>
            </a:r>
            <a:endParaRPr/>
          </a:p>
          <a:p>
            <a:pPr indent="-342900" lvl="0" marL="342900" marR="0" rtl="0" algn="just">
              <a:lnSpc>
                <a:spcPct val="100000"/>
              </a:lnSpc>
              <a:spcBef>
                <a:spcPts val="480"/>
              </a:spcBef>
              <a:spcAft>
                <a:spcPts val="0"/>
              </a:spcAft>
              <a:buClr>
                <a:srgbClr val="202122"/>
              </a:buClr>
              <a:buSzPts val="2400"/>
              <a:buFont typeface="Arial"/>
              <a:buChar char="•"/>
            </a:pPr>
            <a:r>
              <a:rPr b="0" i="0" lang="en-US" sz="2400" u="none">
                <a:solidFill>
                  <a:srgbClr val="202122"/>
                </a:solidFill>
                <a:latin typeface="Times New Roman"/>
                <a:ea typeface="Times New Roman"/>
                <a:cs typeface="Times New Roman"/>
                <a:sym typeface="Times New Roman"/>
              </a:rPr>
              <a:t> A familiar example is the generation of light by an electron beam scanning the phosphor-coated inner surface of the screen of a </a:t>
            </a:r>
            <a:r>
              <a:rPr b="0" i="0" lang="en-US" sz="2400" u="none">
                <a:solidFill>
                  <a:srgbClr val="0645AD"/>
                </a:solidFill>
                <a:latin typeface="Times New Roman"/>
                <a:ea typeface="Times New Roman"/>
                <a:cs typeface="Times New Roman"/>
                <a:sym typeface="Times New Roman"/>
              </a:rPr>
              <a:t>television</a:t>
            </a:r>
            <a:r>
              <a:rPr b="0" i="0" lang="en-US" sz="2400" u="none">
                <a:solidFill>
                  <a:srgbClr val="202122"/>
                </a:solidFill>
                <a:latin typeface="Times New Roman"/>
                <a:ea typeface="Times New Roman"/>
                <a:cs typeface="Times New Roman"/>
                <a:sym typeface="Times New Roman"/>
              </a:rPr>
              <a:t> that uses a </a:t>
            </a:r>
            <a:r>
              <a:rPr b="0" i="0" lang="en-US" sz="2400" u="none">
                <a:solidFill>
                  <a:srgbClr val="0645AD"/>
                </a:solidFill>
                <a:latin typeface="Times New Roman"/>
                <a:ea typeface="Times New Roman"/>
                <a:cs typeface="Times New Roman"/>
                <a:sym typeface="Times New Roman"/>
              </a:rPr>
              <a:t>cathode ray tube</a:t>
            </a:r>
            <a:r>
              <a:rPr b="0" i="0" lang="en-US" sz="2400" u="none">
                <a:solidFill>
                  <a:srgbClr val="202122"/>
                </a:solidFill>
                <a:latin typeface="Times New Roman"/>
                <a:ea typeface="Times New Roman"/>
                <a:cs typeface="Times New Roman"/>
                <a:sym typeface="Times New Roman"/>
              </a:rPr>
              <a:t>.</a:t>
            </a:r>
            <a:endParaRPr/>
          </a:p>
          <a:p>
            <a:pPr indent="-342900" lvl="0" marL="342900" marR="0" rtl="0" algn="just">
              <a:lnSpc>
                <a:spcPct val="100000"/>
              </a:lnSpc>
              <a:spcBef>
                <a:spcPts val="480"/>
              </a:spcBef>
              <a:spcAft>
                <a:spcPts val="0"/>
              </a:spcAft>
              <a:buClr>
                <a:srgbClr val="202122"/>
              </a:buClr>
              <a:buSzPts val="2400"/>
              <a:buFont typeface="Arial"/>
              <a:buChar char="•"/>
            </a:pPr>
            <a:r>
              <a:rPr b="0" i="0" lang="en-US" sz="2400" u="none">
                <a:solidFill>
                  <a:srgbClr val="202122"/>
                </a:solidFill>
                <a:latin typeface="Times New Roman"/>
                <a:ea typeface="Times New Roman"/>
                <a:cs typeface="Times New Roman"/>
                <a:sym typeface="Times New Roman"/>
              </a:rPr>
              <a:t>Cathodoluminescence is the inverse of the </a:t>
            </a:r>
            <a:r>
              <a:rPr b="0" i="0" lang="en-US" sz="2400" u="none">
                <a:solidFill>
                  <a:srgbClr val="0645AD"/>
                </a:solidFill>
                <a:latin typeface="Times New Roman"/>
                <a:ea typeface="Times New Roman"/>
                <a:cs typeface="Times New Roman"/>
                <a:sym typeface="Times New Roman"/>
              </a:rPr>
              <a:t>photoelectric effect</a:t>
            </a:r>
            <a:r>
              <a:rPr b="0" i="0" lang="en-US" sz="2400" u="none">
                <a:solidFill>
                  <a:srgbClr val="202122"/>
                </a:solidFill>
                <a:latin typeface="Times New Roman"/>
                <a:ea typeface="Times New Roman"/>
                <a:cs typeface="Times New Roman"/>
                <a:sym typeface="Times New Roman"/>
              </a:rPr>
              <a:t>, in which electron emission is induced by irradiation with photons.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descr="Cathodoluminescence (CL) - HORIBA" id="174" name="Google Shape;174;p14"/>
          <p:cNvPicPr preferRelativeResize="0"/>
          <p:nvPr>
            <p:ph idx="1" type="body"/>
          </p:nvPr>
        </p:nvPicPr>
        <p:blipFill rotWithShape="1">
          <a:blip r:embed="rId3">
            <a:alphaModFix/>
          </a:blip>
          <a:srcRect b="0" l="0" r="0" t="0"/>
          <a:stretch/>
        </p:blipFill>
        <p:spPr>
          <a:xfrm>
            <a:off x="2417762" y="1825625"/>
            <a:ext cx="4308475" cy="435133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5"/>
          <p:cNvSpPr txBox="1"/>
          <p:nvPr>
            <p:ph idx="1" type="body"/>
          </p:nvPr>
        </p:nvSpPr>
        <p:spPr>
          <a:xfrm>
            <a:off x="571500" y="214312"/>
            <a:ext cx="7886700" cy="5641975"/>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rgbClr val="FF0000"/>
              </a:buClr>
              <a:buSzPts val="1800"/>
              <a:buFont typeface="Arial"/>
              <a:buChar char="•"/>
            </a:pPr>
            <a:r>
              <a:rPr b="1" i="0" lang="en-US" sz="1800" u="none">
                <a:solidFill>
                  <a:srgbClr val="FF0000"/>
                </a:solidFill>
                <a:latin typeface="Times New Roman"/>
                <a:ea typeface="Times New Roman"/>
                <a:cs typeface="Times New Roman"/>
                <a:sym typeface="Times New Roman"/>
              </a:rPr>
              <a:t>Luminescence</a:t>
            </a:r>
            <a:r>
              <a:rPr b="1" i="0" lang="en-US" sz="1800" u="none">
                <a:solidFill>
                  <a:srgbClr val="202122"/>
                </a:solidFill>
                <a:latin typeface="Times New Roman"/>
                <a:ea typeface="Times New Roman"/>
                <a:cs typeface="Times New Roman"/>
                <a:sym typeface="Times New Roman"/>
              </a:rPr>
              <a:t> </a:t>
            </a:r>
            <a:r>
              <a:rPr b="0" i="0" lang="en-US" sz="1800" u="none">
                <a:solidFill>
                  <a:srgbClr val="202122"/>
                </a:solidFill>
                <a:latin typeface="Times New Roman"/>
                <a:ea typeface="Times New Roman"/>
                <a:cs typeface="Times New Roman"/>
                <a:sym typeface="Times New Roman"/>
              </a:rPr>
              <a:t>in a semiconductor results when an </a:t>
            </a:r>
            <a:r>
              <a:rPr b="0" i="0" lang="en-US" sz="1800" u="none">
                <a:solidFill>
                  <a:srgbClr val="0645AD"/>
                </a:solidFill>
                <a:latin typeface="Times New Roman"/>
                <a:ea typeface="Times New Roman"/>
                <a:cs typeface="Times New Roman"/>
                <a:sym typeface="Times New Roman"/>
              </a:rPr>
              <a:t>electron</a:t>
            </a:r>
            <a:r>
              <a:rPr b="0" i="0" lang="en-US" sz="1800" u="none">
                <a:solidFill>
                  <a:srgbClr val="202122"/>
                </a:solidFill>
                <a:latin typeface="Times New Roman"/>
                <a:ea typeface="Times New Roman"/>
                <a:cs typeface="Times New Roman"/>
                <a:sym typeface="Times New Roman"/>
              </a:rPr>
              <a:t> in the </a:t>
            </a:r>
            <a:r>
              <a:rPr b="0" i="0" lang="en-US" sz="1800" u="none">
                <a:solidFill>
                  <a:srgbClr val="0645AD"/>
                </a:solidFill>
                <a:latin typeface="Times New Roman"/>
                <a:ea typeface="Times New Roman"/>
                <a:cs typeface="Times New Roman"/>
                <a:sym typeface="Times New Roman"/>
              </a:rPr>
              <a:t>conduction band</a:t>
            </a:r>
            <a:r>
              <a:rPr b="0" i="0" lang="en-US" sz="1800" u="none">
                <a:solidFill>
                  <a:srgbClr val="202122"/>
                </a:solidFill>
                <a:latin typeface="Times New Roman"/>
                <a:ea typeface="Times New Roman"/>
                <a:cs typeface="Times New Roman"/>
                <a:sym typeface="Times New Roman"/>
              </a:rPr>
              <a:t> recombines with a </a:t>
            </a:r>
            <a:r>
              <a:rPr b="0" i="0" lang="en-US" sz="1800" u="none">
                <a:solidFill>
                  <a:srgbClr val="0645AD"/>
                </a:solidFill>
                <a:latin typeface="Times New Roman"/>
                <a:ea typeface="Times New Roman"/>
                <a:cs typeface="Times New Roman"/>
                <a:sym typeface="Times New Roman"/>
              </a:rPr>
              <a:t>hole</a:t>
            </a:r>
            <a:r>
              <a:rPr b="0" i="0" lang="en-US" sz="1800" u="none">
                <a:solidFill>
                  <a:srgbClr val="202122"/>
                </a:solidFill>
                <a:latin typeface="Times New Roman"/>
                <a:ea typeface="Times New Roman"/>
                <a:cs typeface="Times New Roman"/>
                <a:sym typeface="Times New Roman"/>
              </a:rPr>
              <a:t> in the valence band. The difference energy (band gap) of this transition can be emitted in form of a </a:t>
            </a:r>
            <a:r>
              <a:rPr b="0" i="0" lang="en-US" sz="1800" u="none">
                <a:solidFill>
                  <a:srgbClr val="0645AD"/>
                </a:solidFill>
                <a:latin typeface="Times New Roman"/>
                <a:ea typeface="Times New Roman"/>
                <a:cs typeface="Times New Roman"/>
                <a:sym typeface="Times New Roman"/>
              </a:rPr>
              <a:t>photon</a:t>
            </a:r>
            <a:r>
              <a:rPr b="0" i="0" lang="en-US" sz="1800" u="none">
                <a:solidFill>
                  <a:srgbClr val="202122"/>
                </a:solidFill>
                <a:latin typeface="Times New Roman"/>
                <a:ea typeface="Times New Roman"/>
                <a:cs typeface="Times New Roman"/>
                <a:sym typeface="Times New Roman"/>
              </a:rPr>
              <a:t>.</a:t>
            </a:r>
            <a:endParaRPr/>
          </a:p>
          <a:p>
            <a:pPr indent="-342900" lvl="0" marL="342900" marR="0" rtl="0" algn="just">
              <a:lnSpc>
                <a:spcPct val="100000"/>
              </a:lnSpc>
              <a:spcBef>
                <a:spcPts val="360"/>
              </a:spcBef>
              <a:spcAft>
                <a:spcPts val="0"/>
              </a:spcAft>
              <a:buClr>
                <a:srgbClr val="202122"/>
              </a:buClr>
              <a:buSzPts val="1800"/>
              <a:buFont typeface="Arial"/>
              <a:buChar char="•"/>
            </a:pPr>
            <a:r>
              <a:rPr b="0" i="0" lang="en-US" sz="1800" u="none">
                <a:solidFill>
                  <a:srgbClr val="202122"/>
                </a:solidFill>
                <a:latin typeface="Times New Roman"/>
                <a:ea typeface="Times New Roman"/>
                <a:cs typeface="Times New Roman"/>
                <a:sym typeface="Times New Roman"/>
              </a:rPr>
              <a:t>The energy (color) of the photon, and the probability that a photon and not a </a:t>
            </a:r>
            <a:r>
              <a:rPr b="0" i="0" lang="en-US" sz="1800" u="none">
                <a:solidFill>
                  <a:srgbClr val="0645AD"/>
                </a:solidFill>
                <a:latin typeface="Times New Roman"/>
                <a:ea typeface="Times New Roman"/>
                <a:cs typeface="Times New Roman"/>
                <a:sym typeface="Times New Roman"/>
              </a:rPr>
              <a:t>phonon</a:t>
            </a:r>
            <a:r>
              <a:rPr b="0" i="0" lang="en-US" sz="1800" u="none">
                <a:solidFill>
                  <a:srgbClr val="202122"/>
                </a:solidFill>
                <a:latin typeface="Times New Roman"/>
                <a:ea typeface="Times New Roman"/>
                <a:cs typeface="Times New Roman"/>
                <a:sym typeface="Times New Roman"/>
              </a:rPr>
              <a:t> will be emitted, depends on the material, its purity, and the presence of defects. </a:t>
            </a:r>
            <a:endParaRPr/>
          </a:p>
          <a:p>
            <a:pPr indent="-342900" lvl="0" marL="342900" marR="0" rtl="0" algn="just">
              <a:lnSpc>
                <a:spcPct val="100000"/>
              </a:lnSpc>
              <a:spcBef>
                <a:spcPts val="360"/>
              </a:spcBef>
              <a:spcAft>
                <a:spcPts val="0"/>
              </a:spcAft>
              <a:buClr>
                <a:srgbClr val="202122"/>
              </a:buClr>
              <a:buSzPts val="1800"/>
              <a:buFont typeface="Arial"/>
              <a:buChar char="•"/>
            </a:pPr>
            <a:r>
              <a:rPr b="0" i="0" lang="en-US" sz="1800" u="none">
                <a:solidFill>
                  <a:srgbClr val="202122"/>
                </a:solidFill>
                <a:latin typeface="Times New Roman"/>
                <a:ea typeface="Times New Roman"/>
                <a:cs typeface="Times New Roman"/>
                <a:sym typeface="Times New Roman"/>
              </a:rPr>
              <a:t>First, the electron has to be excited from the </a:t>
            </a:r>
            <a:r>
              <a:rPr b="0" i="0" lang="en-US" sz="1800" u="none">
                <a:solidFill>
                  <a:srgbClr val="0645AD"/>
                </a:solidFill>
                <a:latin typeface="Times New Roman"/>
                <a:ea typeface="Times New Roman"/>
                <a:cs typeface="Times New Roman"/>
                <a:sym typeface="Times New Roman"/>
              </a:rPr>
              <a:t>valence band </a:t>
            </a:r>
            <a:r>
              <a:rPr b="0" i="0" lang="en-US" sz="1800" u="none">
                <a:solidFill>
                  <a:srgbClr val="202122"/>
                </a:solidFill>
                <a:latin typeface="Times New Roman"/>
                <a:ea typeface="Times New Roman"/>
                <a:cs typeface="Times New Roman"/>
                <a:sym typeface="Times New Roman"/>
              </a:rPr>
              <a:t>into the </a:t>
            </a:r>
            <a:r>
              <a:rPr b="0" i="0" lang="en-US" sz="1800" u="none">
                <a:solidFill>
                  <a:srgbClr val="0645AD"/>
                </a:solidFill>
                <a:latin typeface="Times New Roman"/>
                <a:ea typeface="Times New Roman"/>
                <a:cs typeface="Times New Roman"/>
                <a:sym typeface="Times New Roman"/>
              </a:rPr>
              <a:t>conduction band</a:t>
            </a:r>
            <a:r>
              <a:rPr b="0" i="0" lang="en-US" sz="1800" u="none">
                <a:solidFill>
                  <a:srgbClr val="202122"/>
                </a:solidFill>
                <a:latin typeface="Times New Roman"/>
                <a:ea typeface="Times New Roman"/>
                <a:cs typeface="Times New Roman"/>
                <a:sym typeface="Times New Roman"/>
              </a:rPr>
              <a:t>. In cathodoluminescence, this occurs as the result of an impinging high energy electron beam onto a </a:t>
            </a:r>
            <a:r>
              <a:rPr b="0" i="0" lang="en-US" sz="1800" u="none">
                <a:solidFill>
                  <a:srgbClr val="0645AD"/>
                </a:solidFill>
                <a:latin typeface="Times New Roman"/>
                <a:ea typeface="Times New Roman"/>
                <a:cs typeface="Times New Roman"/>
                <a:sym typeface="Times New Roman"/>
              </a:rPr>
              <a:t>semiconductor</a:t>
            </a:r>
            <a:r>
              <a:rPr b="0" i="0" lang="en-US" sz="1800" u="none">
                <a:solidFill>
                  <a:srgbClr val="202122"/>
                </a:solidFill>
                <a:latin typeface="Times New Roman"/>
                <a:ea typeface="Times New Roman"/>
                <a:cs typeface="Times New Roman"/>
                <a:sym typeface="Times New Roman"/>
              </a:rPr>
              <a:t>.</a:t>
            </a:r>
            <a:endParaRPr/>
          </a:p>
          <a:p>
            <a:pPr indent="-342900" lvl="0" marL="342900" marR="0" rtl="0" algn="just">
              <a:lnSpc>
                <a:spcPct val="100000"/>
              </a:lnSpc>
              <a:spcBef>
                <a:spcPts val="360"/>
              </a:spcBef>
              <a:spcAft>
                <a:spcPts val="0"/>
              </a:spcAft>
              <a:buClr>
                <a:srgbClr val="202122"/>
              </a:buClr>
              <a:buSzPts val="1800"/>
              <a:buFont typeface="Arial"/>
              <a:buChar char="•"/>
            </a:pPr>
            <a:r>
              <a:rPr b="0" i="0" lang="en-US" sz="1800" u="none">
                <a:solidFill>
                  <a:srgbClr val="202122"/>
                </a:solidFill>
                <a:latin typeface="Times New Roman"/>
                <a:ea typeface="Times New Roman"/>
                <a:cs typeface="Times New Roman"/>
                <a:sym typeface="Times New Roman"/>
              </a:rPr>
              <a:t>However, these primary electrons carry far too much energy to directly excite electrons. Instead, the inelastic scattering of the primary electrons in the crystal leads to the emission of </a:t>
            </a:r>
            <a:r>
              <a:rPr b="0" i="0" lang="en-US" sz="1800" u="none">
                <a:solidFill>
                  <a:srgbClr val="0645AD"/>
                </a:solidFill>
                <a:latin typeface="Times New Roman"/>
                <a:ea typeface="Times New Roman"/>
                <a:cs typeface="Times New Roman"/>
                <a:sym typeface="Times New Roman"/>
              </a:rPr>
              <a:t>secondary electrons</a:t>
            </a:r>
            <a:r>
              <a:rPr b="0" i="0" lang="en-US" sz="1800" u="none">
                <a:solidFill>
                  <a:srgbClr val="202122"/>
                </a:solidFill>
                <a:latin typeface="Times New Roman"/>
                <a:ea typeface="Times New Roman"/>
                <a:cs typeface="Times New Roman"/>
                <a:sym typeface="Times New Roman"/>
              </a:rPr>
              <a:t>, </a:t>
            </a:r>
            <a:r>
              <a:rPr b="0" i="0" lang="en-US" sz="1800" u="none">
                <a:solidFill>
                  <a:srgbClr val="0645AD"/>
                </a:solidFill>
                <a:latin typeface="Times New Roman"/>
                <a:ea typeface="Times New Roman"/>
                <a:cs typeface="Times New Roman"/>
                <a:sym typeface="Times New Roman"/>
              </a:rPr>
              <a:t>Auger electrons</a:t>
            </a:r>
            <a:r>
              <a:rPr b="0" i="0" lang="en-US" sz="1800" u="none">
                <a:solidFill>
                  <a:srgbClr val="202122"/>
                </a:solidFill>
                <a:latin typeface="Times New Roman"/>
                <a:ea typeface="Times New Roman"/>
                <a:cs typeface="Times New Roman"/>
                <a:sym typeface="Times New Roman"/>
              </a:rPr>
              <a:t> and </a:t>
            </a:r>
            <a:r>
              <a:rPr b="0" i="0" lang="en-US" sz="1800" u="none">
                <a:solidFill>
                  <a:srgbClr val="0645AD"/>
                </a:solidFill>
                <a:latin typeface="Times New Roman"/>
                <a:ea typeface="Times New Roman"/>
                <a:cs typeface="Times New Roman"/>
                <a:sym typeface="Times New Roman"/>
              </a:rPr>
              <a:t>X-rays</a:t>
            </a:r>
            <a:r>
              <a:rPr b="0" i="0" lang="en-US" sz="1800" u="none">
                <a:solidFill>
                  <a:srgbClr val="202122"/>
                </a:solidFill>
                <a:latin typeface="Times New Roman"/>
                <a:ea typeface="Times New Roman"/>
                <a:cs typeface="Times New Roman"/>
                <a:sym typeface="Times New Roman"/>
              </a:rPr>
              <a:t>, which in turn can scatter as well. Such a cascade of scattering events leads to up to 10</a:t>
            </a:r>
            <a:r>
              <a:rPr b="0" baseline="30000" i="0" lang="en-US" sz="1800" u="none">
                <a:solidFill>
                  <a:srgbClr val="202122"/>
                </a:solidFill>
                <a:latin typeface="Times New Roman"/>
                <a:ea typeface="Times New Roman"/>
                <a:cs typeface="Times New Roman"/>
                <a:sym typeface="Times New Roman"/>
              </a:rPr>
              <a:t>3</a:t>
            </a:r>
            <a:r>
              <a:rPr b="0" i="0" lang="en-US" sz="1800" u="none">
                <a:solidFill>
                  <a:srgbClr val="202122"/>
                </a:solidFill>
                <a:latin typeface="Times New Roman"/>
                <a:ea typeface="Times New Roman"/>
                <a:cs typeface="Times New Roman"/>
                <a:sym typeface="Times New Roman"/>
              </a:rPr>
              <a:t> secondary electrons per incident electron.</a:t>
            </a:r>
            <a:endParaRPr/>
          </a:p>
          <a:p>
            <a:pPr indent="-342900" lvl="0" marL="342900" marR="0" rtl="0" algn="just">
              <a:lnSpc>
                <a:spcPct val="100000"/>
              </a:lnSpc>
              <a:spcBef>
                <a:spcPts val="360"/>
              </a:spcBef>
              <a:spcAft>
                <a:spcPts val="0"/>
              </a:spcAft>
              <a:buClr>
                <a:srgbClr val="202122"/>
              </a:buClr>
              <a:buSzPts val="1800"/>
              <a:buFont typeface="Arial"/>
              <a:buChar char="•"/>
            </a:pPr>
            <a:r>
              <a:rPr b="0" i="0" lang="en-US" sz="1800" u="none">
                <a:solidFill>
                  <a:srgbClr val="202122"/>
                </a:solidFill>
                <a:latin typeface="Times New Roman"/>
                <a:ea typeface="Times New Roman"/>
                <a:cs typeface="Times New Roman"/>
                <a:sym typeface="Times New Roman"/>
              </a:rPr>
              <a:t>These secondary electrons can excite valence electrons into the conduction band when they have a kinetic energy about three times the </a:t>
            </a:r>
            <a:r>
              <a:rPr b="0" i="0" lang="en-US" sz="1800" u="none">
                <a:solidFill>
                  <a:srgbClr val="0645AD"/>
                </a:solidFill>
                <a:latin typeface="Times New Roman"/>
                <a:ea typeface="Times New Roman"/>
                <a:cs typeface="Times New Roman"/>
                <a:sym typeface="Times New Roman"/>
              </a:rPr>
              <a:t>band gap</a:t>
            </a:r>
            <a:r>
              <a:rPr b="0" i="0" lang="en-US" sz="1800" u="none">
                <a:solidFill>
                  <a:srgbClr val="202122"/>
                </a:solidFill>
                <a:latin typeface="Times New Roman"/>
                <a:ea typeface="Times New Roman"/>
                <a:cs typeface="Times New Roman"/>
                <a:sym typeface="Times New Roman"/>
              </a:rPr>
              <a:t> energy of the material.s</a:t>
            </a:r>
            <a:endParaRPr b="0" i="0" sz="1800" u="none">
              <a:solidFill>
                <a:schemeClr val="dk1"/>
              </a:solidFill>
              <a:latin typeface="Times New Roman"/>
              <a:ea typeface="Times New Roman"/>
              <a:cs typeface="Times New Roman"/>
              <a:sym typeface="Times New Roman"/>
            </a:endParaRPr>
          </a:p>
          <a:p>
            <a:pPr indent="-342900" lvl="0" marL="342900" marR="0" rtl="0" algn="just">
              <a:lnSpc>
                <a:spcPct val="100000"/>
              </a:lnSpc>
              <a:spcBef>
                <a:spcPts val="360"/>
              </a:spcBef>
              <a:spcAft>
                <a:spcPts val="0"/>
              </a:spcAft>
              <a:buClr>
                <a:srgbClr val="202122"/>
              </a:buClr>
              <a:buSzPts val="1800"/>
              <a:buFont typeface="Arial"/>
              <a:buChar char="•"/>
            </a:pPr>
            <a:r>
              <a:rPr b="0" i="0" lang="en-US" sz="1800" u="none">
                <a:solidFill>
                  <a:srgbClr val="202122"/>
                </a:solidFill>
                <a:latin typeface="Times New Roman"/>
                <a:ea typeface="Times New Roman"/>
                <a:cs typeface="Times New Roman"/>
                <a:sym typeface="Times New Roman"/>
              </a:rPr>
              <a:t>From there the electron recombines with a hole in the valence band and creates a photon. The excess energy is transferred to phonons and thus heats the lattice. </a:t>
            </a:r>
            <a:endParaRPr b="0" i="0" sz="1800" u="none">
              <a:solidFill>
                <a:schemeClr val="dk1"/>
              </a:solidFill>
              <a:latin typeface="Times New Roman"/>
              <a:ea typeface="Times New Roman"/>
              <a:cs typeface="Times New Roman"/>
              <a:sym typeface="Times New Roman"/>
            </a:endParaRPr>
          </a:p>
          <a:p>
            <a:pPr indent="-228600" lvl="0" marL="342900" marR="0" rtl="0" algn="l">
              <a:lnSpc>
                <a:spcPct val="100000"/>
              </a:lnSpc>
              <a:spcBef>
                <a:spcPts val="360"/>
              </a:spcBef>
              <a:spcAft>
                <a:spcPts val="0"/>
              </a:spcAft>
              <a:buClr>
                <a:schemeClr val="dk1"/>
              </a:buClr>
              <a:buSzPts val="1800"/>
              <a:buFont typeface="Arial"/>
              <a:buNone/>
            </a:pPr>
            <a:r>
              <a:t/>
            </a:r>
            <a:endParaRPr b="0" i="0" sz="1800" u="none">
              <a:solidFill>
                <a:srgbClr val="202122"/>
              </a:solidFill>
              <a:latin typeface="Times New Roman"/>
              <a:ea typeface="Times New Roman"/>
              <a:cs typeface="Times New Roman"/>
              <a:sym typeface="Times New Roman"/>
            </a:endParaRPr>
          </a:p>
          <a:p>
            <a:pPr indent="-228600" lvl="0" marL="342900" marR="0" rtl="0" algn="l">
              <a:spcBef>
                <a:spcPts val="360"/>
              </a:spcBef>
              <a:spcAft>
                <a:spcPts val="0"/>
              </a:spcAft>
              <a:buClr>
                <a:schemeClr val="dk1"/>
              </a:buClr>
              <a:buSzPts val="1800"/>
              <a:buFont typeface="Arial"/>
              <a:buNone/>
            </a:pPr>
            <a:r>
              <a:t/>
            </a:r>
            <a:endParaRPr b="0" i="0" sz="1800" u="none">
              <a:solidFill>
                <a:srgbClr val="202122"/>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6"/>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0000"/>
              </a:buClr>
              <a:buSzPts val="2400"/>
              <a:buFont typeface="Times New Roman"/>
              <a:buNone/>
            </a:pPr>
            <a:r>
              <a:rPr b="0" i="0" lang="en-US" sz="2400" u="none">
                <a:solidFill>
                  <a:srgbClr val="FF0000"/>
                </a:solidFill>
                <a:latin typeface="Times New Roman"/>
                <a:ea typeface="Times New Roman"/>
                <a:cs typeface="Times New Roman"/>
                <a:sym typeface="Times New Roman"/>
              </a:rPr>
              <a:t>Cathodoluminescence Applications</a:t>
            </a:r>
            <a:br>
              <a:rPr b="1" i="0" lang="en-US" sz="4400" u="none">
                <a:solidFill>
                  <a:srgbClr val="333333"/>
                </a:solidFill>
                <a:latin typeface="Arial"/>
                <a:ea typeface="Arial"/>
                <a:cs typeface="Arial"/>
                <a:sym typeface="Arial"/>
              </a:rPr>
            </a:br>
            <a:endParaRPr/>
          </a:p>
        </p:txBody>
      </p:sp>
      <p:sp>
        <p:nvSpPr>
          <p:cNvPr id="185" name="Google Shape;185;p16"/>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0000"/>
              </a:buClr>
              <a:buSzPts val="2400"/>
              <a:buFont typeface="Arial"/>
              <a:buChar char="•"/>
            </a:pPr>
            <a:r>
              <a:rPr b="0" i="0" lang="en-US" sz="2400" u="none">
                <a:solidFill>
                  <a:srgbClr val="FF0000"/>
                </a:solidFill>
                <a:latin typeface="Times New Roman"/>
                <a:ea typeface="Times New Roman"/>
                <a:cs typeface="Times New Roman"/>
                <a:sym typeface="Times New Roman"/>
              </a:rPr>
              <a:t>Cathodoluminescence </a:t>
            </a:r>
            <a:r>
              <a:rPr b="0" i="0" lang="en-US" sz="2400" u="none">
                <a:solidFill>
                  <a:srgbClr val="333333"/>
                </a:solidFill>
                <a:latin typeface="Times New Roman"/>
                <a:ea typeface="Times New Roman"/>
                <a:cs typeface="Times New Roman"/>
                <a:sym typeface="Times New Roman"/>
              </a:rPr>
              <a:t>emission can be used to explore many fundamental properties of matter.</a:t>
            </a:r>
            <a:endParaRPr/>
          </a:p>
          <a:p>
            <a:pPr indent="-342900" lvl="0" marL="342900" marR="0" rtl="0" algn="l">
              <a:lnSpc>
                <a:spcPct val="100000"/>
              </a:lnSpc>
              <a:spcBef>
                <a:spcPts val="480"/>
              </a:spcBef>
              <a:spcAft>
                <a:spcPts val="0"/>
              </a:spcAft>
              <a:buClr>
                <a:srgbClr val="333333"/>
              </a:buClr>
              <a:buSzPts val="2400"/>
              <a:buFont typeface="Arial"/>
              <a:buChar char="•"/>
            </a:pPr>
            <a:r>
              <a:rPr b="0" i="0" lang="en-US" sz="2400" u="none">
                <a:solidFill>
                  <a:srgbClr val="333333"/>
                </a:solidFill>
                <a:latin typeface="Times New Roman"/>
                <a:ea typeface="Times New Roman"/>
                <a:cs typeface="Times New Roman"/>
                <a:sym typeface="Times New Roman"/>
              </a:rPr>
              <a:t>It can be used to study light transport, scattering, electronic structure of materials, including semiconductors, (e.g. bandgap, defects), resonant phenomena. </a:t>
            </a:r>
            <a:endParaRPr/>
          </a:p>
          <a:p>
            <a:pPr indent="-342900" lvl="0" marL="342900" marR="0" rtl="0" algn="l">
              <a:lnSpc>
                <a:spcPct val="100000"/>
              </a:lnSpc>
              <a:spcBef>
                <a:spcPts val="480"/>
              </a:spcBef>
              <a:spcAft>
                <a:spcPts val="0"/>
              </a:spcAft>
              <a:buClr>
                <a:srgbClr val="333333"/>
              </a:buClr>
              <a:buSzPts val="2400"/>
              <a:buFont typeface="Arial"/>
              <a:buChar char="•"/>
            </a:pPr>
            <a:r>
              <a:rPr b="0" i="0" lang="en-US" sz="2400" u="none">
                <a:solidFill>
                  <a:srgbClr val="333333"/>
                </a:solidFill>
                <a:latin typeface="Times New Roman"/>
                <a:ea typeface="Times New Roman"/>
                <a:cs typeface="Times New Roman"/>
                <a:sym typeface="Times New Roman"/>
              </a:rPr>
              <a:t>Cathodoluminescence imaging is also an ideal tool to study geological samples. The CL emission from a rock gives insights into crystal growth, zonation, cementation, replacement, deformation, provenance, trace elements, and defect structures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7"/>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0000"/>
              </a:buClr>
              <a:buSzPts val="2800"/>
              <a:buFont typeface="Times New Roman"/>
              <a:buNone/>
            </a:pPr>
            <a:r>
              <a:rPr b="1" i="0" lang="en-US" sz="2800" u="none">
                <a:solidFill>
                  <a:srgbClr val="FF0000"/>
                </a:solidFill>
                <a:latin typeface="Times New Roman"/>
                <a:ea typeface="Times New Roman"/>
                <a:cs typeface="Times New Roman"/>
                <a:sym typeface="Times New Roman"/>
              </a:rPr>
              <a:t>INJECTION LUMINESCENCE</a:t>
            </a:r>
            <a:endParaRPr/>
          </a:p>
        </p:txBody>
      </p:sp>
      <p:sp>
        <p:nvSpPr>
          <p:cNvPr id="191" name="Google Shape;191;p17"/>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rmAutofit/>
          </a:bodyPr>
          <a:lstStyle/>
          <a:p>
            <a:pPr indent="-342900" lvl="0" marL="342900" marR="0" rtl="0" algn="just">
              <a:lnSpc>
                <a:spcPct val="80000"/>
              </a:lnSpc>
              <a:spcBef>
                <a:spcPts val="0"/>
              </a:spcBef>
              <a:spcAft>
                <a:spcPts val="0"/>
              </a:spcAft>
              <a:buClr>
                <a:schemeClr val="dk1"/>
              </a:buClr>
              <a:buSzPts val="1800"/>
              <a:buFont typeface="Arial"/>
              <a:buChar char="•"/>
            </a:pPr>
            <a:r>
              <a:rPr b="0" i="0" lang="en-US" sz="1800" u="none">
                <a:solidFill>
                  <a:schemeClr val="dk1"/>
                </a:solidFill>
                <a:latin typeface="Calibri"/>
                <a:ea typeface="Calibri"/>
                <a:cs typeface="Calibri"/>
                <a:sym typeface="Calibri"/>
              </a:rPr>
              <a:t>If a p-n junction diode is forward biased, the majority carriers from both sides cross the junction and enter the opposite sides. </a:t>
            </a:r>
            <a:endParaRPr/>
          </a:p>
          <a:p>
            <a:pPr indent="-342900" lvl="0" marL="342900" marR="0" rtl="0" algn="just">
              <a:lnSpc>
                <a:spcPct val="80000"/>
              </a:lnSpc>
              <a:spcBef>
                <a:spcPts val="360"/>
              </a:spcBef>
              <a:spcAft>
                <a:spcPts val="0"/>
              </a:spcAft>
              <a:buClr>
                <a:schemeClr val="dk1"/>
              </a:buClr>
              <a:buSzPts val="1800"/>
              <a:buFont typeface="Arial"/>
              <a:buChar char="•"/>
            </a:pPr>
            <a:r>
              <a:rPr b="0" i="0" lang="en-US" sz="1800" u="none">
                <a:solidFill>
                  <a:schemeClr val="dk1"/>
                </a:solidFill>
                <a:latin typeface="Calibri"/>
                <a:ea typeface="Calibri"/>
                <a:cs typeface="Calibri"/>
                <a:sym typeface="Calibri"/>
              </a:rPr>
              <a:t>This results in an increase in the minority carrier concentration on the two sides. </a:t>
            </a:r>
            <a:endParaRPr/>
          </a:p>
          <a:p>
            <a:pPr indent="-342900" lvl="0" marL="342900" marR="0" rtl="0" algn="just">
              <a:lnSpc>
                <a:spcPct val="80000"/>
              </a:lnSpc>
              <a:spcBef>
                <a:spcPts val="360"/>
              </a:spcBef>
              <a:spcAft>
                <a:spcPts val="0"/>
              </a:spcAft>
              <a:buClr>
                <a:schemeClr val="dk1"/>
              </a:buClr>
              <a:buSzPts val="1800"/>
              <a:buFont typeface="Arial"/>
              <a:buChar char="•"/>
            </a:pPr>
            <a:r>
              <a:rPr b="0" i="0" lang="en-US" sz="1800" u="none">
                <a:solidFill>
                  <a:schemeClr val="dk1"/>
                </a:solidFill>
                <a:latin typeface="Calibri"/>
                <a:ea typeface="Calibri"/>
                <a:cs typeface="Calibri"/>
                <a:sym typeface="Calibri"/>
              </a:rPr>
              <a:t>The excess minority carrier concentration, of course, depends on the impurity levels on the two sides. </a:t>
            </a:r>
            <a:endParaRPr/>
          </a:p>
          <a:p>
            <a:pPr indent="-342900" lvl="0" marL="342900" marR="0" rtl="0" algn="just">
              <a:lnSpc>
                <a:spcPct val="80000"/>
              </a:lnSpc>
              <a:spcBef>
                <a:spcPts val="360"/>
              </a:spcBef>
              <a:spcAft>
                <a:spcPts val="0"/>
              </a:spcAft>
              <a:buClr>
                <a:schemeClr val="dk1"/>
              </a:buClr>
              <a:buSzPts val="1800"/>
              <a:buFont typeface="Arial"/>
              <a:buChar char="•"/>
            </a:pPr>
            <a:r>
              <a:rPr b="0" i="0" lang="en-US" sz="1800" u="none">
                <a:solidFill>
                  <a:schemeClr val="dk1"/>
                </a:solidFill>
                <a:latin typeface="Calibri"/>
                <a:ea typeface="Calibri"/>
                <a:cs typeface="Calibri"/>
                <a:sym typeface="Calibri"/>
              </a:rPr>
              <a:t>This process is known as minority carrier injection. </a:t>
            </a:r>
            <a:endParaRPr/>
          </a:p>
          <a:p>
            <a:pPr indent="-342900" lvl="0" marL="342900" marR="0" rtl="0" algn="just">
              <a:lnSpc>
                <a:spcPct val="80000"/>
              </a:lnSpc>
              <a:spcBef>
                <a:spcPts val="360"/>
              </a:spcBef>
              <a:spcAft>
                <a:spcPts val="0"/>
              </a:spcAft>
              <a:buClr>
                <a:schemeClr val="dk1"/>
              </a:buClr>
              <a:buSzPts val="1800"/>
              <a:buFont typeface="Arial"/>
              <a:buChar char="•"/>
            </a:pPr>
            <a:r>
              <a:rPr b="0" i="0" lang="en-US" sz="1800" u="none">
                <a:solidFill>
                  <a:schemeClr val="dk1"/>
                </a:solidFill>
                <a:latin typeface="Calibri"/>
                <a:ea typeface="Calibri"/>
                <a:cs typeface="Calibri"/>
                <a:sym typeface="Calibri"/>
              </a:rPr>
              <a:t>The injected carriers diffuse away from the junction, recombining with majority carriers as they do so. </a:t>
            </a:r>
            <a:endParaRPr/>
          </a:p>
          <a:p>
            <a:pPr indent="-342900" lvl="0" marL="342900" marR="0" rtl="0" algn="just">
              <a:lnSpc>
                <a:spcPct val="80000"/>
              </a:lnSpc>
              <a:spcBef>
                <a:spcPts val="360"/>
              </a:spcBef>
              <a:spcAft>
                <a:spcPts val="0"/>
              </a:spcAft>
              <a:buClr>
                <a:schemeClr val="dk1"/>
              </a:buClr>
              <a:buSzPts val="1800"/>
              <a:buFont typeface="Arial"/>
              <a:buChar char="•"/>
            </a:pPr>
            <a:r>
              <a:rPr b="0" i="0" lang="en-US" sz="1800" u="none">
                <a:solidFill>
                  <a:schemeClr val="dk1"/>
                </a:solidFill>
                <a:latin typeface="Calibri"/>
                <a:ea typeface="Calibri"/>
                <a:cs typeface="Calibri"/>
                <a:sym typeface="Calibri"/>
              </a:rPr>
              <a:t>This recombination process of electrons with holes may be either nonradiative, in which the energy difference of the two carriers is released into the lattice as thermal energy, or radiative, in which a photon of energy equal to or less than the energy difference of the carriers is radiated.</a:t>
            </a:r>
            <a:endParaRPr/>
          </a:p>
          <a:p>
            <a:pPr indent="-342900" lvl="0" marL="342900" marR="0" rtl="0" algn="just">
              <a:lnSpc>
                <a:spcPct val="80000"/>
              </a:lnSpc>
              <a:spcBef>
                <a:spcPts val="360"/>
              </a:spcBef>
              <a:spcAft>
                <a:spcPts val="0"/>
              </a:spcAft>
              <a:buClr>
                <a:schemeClr val="dk1"/>
              </a:buClr>
              <a:buSzPts val="1800"/>
              <a:buFont typeface="Arial"/>
              <a:buChar char="•"/>
            </a:pPr>
            <a:r>
              <a:rPr b="0" i="0" lang="en-US" sz="1800" u="none">
                <a:solidFill>
                  <a:schemeClr val="dk1"/>
                </a:solidFill>
                <a:latin typeface="Calibri"/>
                <a:ea typeface="Calibri"/>
                <a:cs typeface="Calibri"/>
                <a:sym typeface="Calibri"/>
              </a:rPr>
              <a:t>The phenomenon of emission of radiation by the recombination of injected carriers is called injection luminescence. A p-n junction diode exhibiting this phenomenon is referred to as a light-emitting diode.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8"/>
          <p:cNvSpPr txBox="1"/>
          <p:nvPr>
            <p:ph idx="1" type="body"/>
          </p:nvPr>
        </p:nvSpPr>
        <p:spPr>
          <a:xfrm>
            <a:off x="563562" y="1252537"/>
            <a:ext cx="7886700" cy="435292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200"/>
              <a:buFont typeface="Arial"/>
              <a:buChar char="•"/>
            </a:pPr>
            <a:r>
              <a:rPr b="0" i="0" lang="en-US" sz="3200" u="none">
                <a:solidFill>
                  <a:schemeClr val="dk1"/>
                </a:solidFill>
                <a:latin typeface="Calibri"/>
                <a:ea typeface="Calibri"/>
                <a:cs typeface="Calibri"/>
                <a:sym typeface="Calibri"/>
              </a:rPr>
              <a:t>The spectral distribution of the radiated power P as a function of Eph is given by the following expression:</a:t>
            </a:r>
            <a:endParaRPr/>
          </a:p>
          <a:p>
            <a:pPr indent="-139700" lvl="0" marL="342900" marR="0" rtl="0" algn="l">
              <a:lnSpc>
                <a:spcPct val="100000"/>
              </a:lnSpc>
              <a:spcBef>
                <a:spcPts val="640"/>
              </a:spcBef>
              <a:spcAft>
                <a:spcPts val="0"/>
              </a:spcAft>
              <a:buClr>
                <a:schemeClr val="dk1"/>
              </a:buClr>
              <a:buSzPts val="3200"/>
              <a:buFont typeface="Arial"/>
              <a:buNone/>
            </a:pPr>
            <a:r>
              <a:t/>
            </a:r>
            <a:endParaRPr b="0" i="0" sz="3200" u="none">
              <a:solidFill>
                <a:schemeClr val="dk1"/>
              </a:solidFill>
              <a:latin typeface="Calibri"/>
              <a:ea typeface="Calibri"/>
              <a:cs typeface="Calibri"/>
              <a:sym typeface="Calibri"/>
            </a:endParaRPr>
          </a:p>
          <a:p>
            <a:pPr indent="-139700" lvl="0" marL="342900" marR="0" rtl="0" algn="l">
              <a:lnSpc>
                <a:spcPct val="100000"/>
              </a:lnSpc>
              <a:spcBef>
                <a:spcPts val="640"/>
              </a:spcBef>
              <a:spcAft>
                <a:spcPts val="0"/>
              </a:spcAft>
              <a:buClr>
                <a:schemeClr val="dk1"/>
              </a:buClr>
              <a:buSzPts val="3200"/>
              <a:buFont typeface="Arial"/>
              <a:buNone/>
            </a:pPr>
            <a:r>
              <a:t/>
            </a:r>
            <a:endParaRPr b="0" i="0" sz="3200" u="none">
              <a:solidFill>
                <a:schemeClr val="dk1"/>
              </a:solidFill>
              <a:latin typeface="Calibri"/>
              <a:ea typeface="Calibri"/>
              <a:cs typeface="Calibri"/>
              <a:sym typeface="Calibri"/>
            </a:endParaRPr>
          </a:p>
          <a:p>
            <a:pPr indent="-342900" lvl="0" marL="342900" marR="0" rtl="0" algn="l">
              <a:lnSpc>
                <a:spcPct val="100000"/>
              </a:lnSpc>
              <a:spcBef>
                <a:spcPts val="640"/>
              </a:spcBef>
              <a:spcAft>
                <a:spcPts val="0"/>
              </a:spcAft>
              <a:buClr>
                <a:schemeClr val="dk1"/>
              </a:buClr>
              <a:buSzPts val="3200"/>
              <a:buFont typeface="Arial"/>
              <a:buChar char="•"/>
            </a:pPr>
            <a:r>
              <a:rPr b="0" i="0" lang="en-US" sz="3200" u="none">
                <a:solidFill>
                  <a:schemeClr val="dk1"/>
                </a:solidFill>
                <a:latin typeface="Calibri"/>
                <a:ea typeface="Calibri"/>
                <a:cs typeface="Calibri"/>
                <a:sym typeface="Calibri"/>
              </a:rPr>
              <a:t>where α is a constant. The theoretical plot of relative power versus E</a:t>
            </a:r>
            <a:r>
              <a:rPr b="0" baseline="-25000" i="0" lang="en-US" sz="3200" u="none">
                <a:solidFill>
                  <a:schemeClr val="dk1"/>
                </a:solidFill>
                <a:latin typeface="Calibri"/>
                <a:ea typeface="Calibri"/>
                <a:cs typeface="Calibri"/>
                <a:sym typeface="Calibri"/>
              </a:rPr>
              <a:t>ph</a:t>
            </a:r>
            <a:r>
              <a:rPr b="0" i="0" lang="en-US" sz="3200" u="none">
                <a:solidFill>
                  <a:schemeClr val="dk1"/>
                </a:solidFill>
                <a:latin typeface="Calibri"/>
                <a:ea typeface="Calibri"/>
                <a:cs typeface="Calibri"/>
                <a:sym typeface="Calibri"/>
              </a:rPr>
              <a:t> is shown in Fig</a:t>
            </a:r>
            <a:endParaRPr/>
          </a:p>
          <a:p>
            <a:pPr indent="-139700" lvl="0" marL="342900" marR="0" rtl="0" algn="l">
              <a:lnSpc>
                <a:spcPct val="100000"/>
              </a:lnSpc>
              <a:spcBef>
                <a:spcPts val="640"/>
              </a:spcBef>
              <a:spcAft>
                <a:spcPts val="0"/>
              </a:spcAft>
              <a:buClr>
                <a:schemeClr val="dk1"/>
              </a:buClr>
              <a:buSzPts val="3200"/>
              <a:buFont typeface="Arial"/>
              <a:buNone/>
            </a:pPr>
            <a:r>
              <a:t/>
            </a:r>
            <a:endParaRPr b="0" i="0" sz="3200" u="none">
              <a:solidFill>
                <a:schemeClr val="dk1"/>
              </a:solidFill>
              <a:latin typeface="Calibri"/>
              <a:ea typeface="Calibri"/>
              <a:cs typeface="Calibri"/>
              <a:sym typeface="Calibri"/>
            </a:endParaRPr>
          </a:p>
          <a:p>
            <a:pPr indent="-139700" lvl="0" marL="342900" marR="0" rtl="0" algn="l">
              <a:spcBef>
                <a:spcPts val="640"/>
              </a:spcBef>
              <a:spcAft>
                <a:spcPts val="0"/>
              </a:spcAft>
              <a:buClr>
                <a:schemeClr val="dk1"/>
              </a:buClr>
              <a:buSzPts val="3200"/>
              <a:buFont typeface="Arial"/>
              <a:buNone/>
            </a:pPr>
            <a:r>
              <a:t/>
            </a:r>
            <a:endParaRPr b="0" i="0" sz="3200" u="none">
              <a:solidFill>
                <a:schemeClr val="dk1"/>
              </a:solidFill>
              <a:latin typeface="Calibri"/>
              <a:ea typeface="Calibri"/>
              <a:cs typeface="Calibri"/>
              <a:sym typeface="Calibri"/>
            </a:endParaRPr>
          </a:p>
        </p:txBody>
      </p:sp>
      <p:pic>
        <p:nvPicPr>
          <p:cNvPr id="197" name="Google Shape;197;p18"/>
          <p:cNvPicPr preferRelativeResize="0"/>
          <p:nvPr/>
        </p:nvPicPr>
        <p:blipFill rotWithShape="1">
          <a:blip r:embed="rId3">
            <a:alphaModFix/>
          </a:blip>
          <a:srcRect b="0" l="0" r="0" t="0"/>
          <a:stretch/>
        </p:blipFill>
        <p:spPr>
          <a:xfrm>
            <a:off x="1931987" y="2197100"/>
            <a:ext cx="3659187" cy="684212"/>
          </a:xfrm>
          <a:prstGeom prst="rect">
            <a:avLst/>
          </a:prstGeom>
          <a:noFill/>
          <a:ln>
            <a:noFill/>
          </a:ln>
        </p:spPr>
      </p:pic>
      <p:pic>
        <p:nvPicPr>
          <p:cNvPr id="198" name="Google Shape;198;p18"/>
          <p:cNvPicPr preferRelativeResize="0"/>
          <p:nvPr/>
        </p:nvPicPr>
        <p:blipFill rotWithShape="1">
          <a:blip r:embed="rId4">
            <a:alphaModFix/>
          </a:blip>
          <a:srcRect b="0" l="0" r="0" t="0"/>
          <a:stretch/>
        </p:blipFill>
        <p:spPr>
          <a:xfrm>
            <a:off x="3306762" y="3624262"/>
            <a:ext cx="2400300" cy="1571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9"/>
          <p:cNvSpPr txBox="1"/>
          <p:nvPr>
            <p:ph idx="1" type="body"/>
          </p:nvPr>
        </p:nvSpPr>
        <p:spPr>
          <a:xfrm>
            <a:off x="628650" y="1443037"/>
            <a:ext cx="7886700" cy="43084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B0F0"/>
              </a:buClr>
              <a:buSzPts val="3200"/>
              <a:buFont typeface="Arial"/>
              <a:buChar char="•"/>
            </a:pPr>
            <a:r>
              <a:rPr b="0" i="0" lang="en-US" sz="3200" u="none">
                <a:solidFill>
                  <a:srgbClr val="00B0F0"/>
                </a:solidFill>
                <a:latin typeface="Calibri"/>
                <a:ea typeface="Calibri"/>
                <a:cs typeface="Calibri"/>
                <a:sym typeface="Calibri"/>
              </a:rPr>
              <a:t>Radiation may be emitted via </a:t>
            </a:r>
            <a:endParaRPr/>
          </a:p>
          <a:p>
            <a:pPr indent="-342900" lvl="0" marL="342900" marR="0" rtl="0" algn="l">
              <a:lnSpc>
                <a:spcPct val="100000"/>
              </a:lnSpc>
              <a:spcBef>
                <a:spcPts val="640"/>
              </a:spcBef>
              <a:spcAft>
                <a:spcPts val="0"/>
              </a:spcAft>
              <a:buClr>
                <a:schemeClr val="dk1"/>
              </a:buClr>
              <a:buSzPts val="3200"/>
              <a:buFont typeface="Arial"/>
              <a:buNone/>
            </a:pPr>
            <a:r>
              <a:rPr b="0" i="0" lang="en-US" sz="3200" u="none">
                <a:solidFill>
                  <a:schemeClr val="dk1"/>
                </a:solidFill>
                <a:latin typeface="Calibri"/>
                <a:ea typeface="Calibri"/>
                <a:cs typeface="Calibri"/>
                <a:sym typeface="Calibri"/>
              </a:rPr>
              <a:t>i)The </a:t>
            </a:r>
            <a:r>
              <a:rPr b="0" i="0" lang="en-US" sz="3200" u="none">
                <a:solidFill>
                  <a:srgbClr val="00B0F0"/>
                </a:solidFill>
                <a:latin typeface="Calibri"/>
                <a:ea typeface="Calibri"/>
                <a:cs typeface="Calibri"/>
                <a:sym typeface="Calibri"/>
              </a:rPr>
              <a:t>recombination </a:t>
            </a:r>
            <a:r>
              <a:rPr b="0" i="0" lang="en-US" sz="3200" u="none">
                <a:solidFill>
                  <a:schemeClr val="dk1"/>
                </a:solidFill>
                <a:latin typeface="Calibri"/>
                <a:ea typeface="Calibri"/>
                <a:cs typeface="Calibri"/>
                <a:sym typeface="Calibri"/>
              </a:rPr>
              <a:t>of an electron in the CB with a hole in the VB .</a:t>
            </a:r>
            <a:endParaRPr/>
          </a:p>
          <a:p>
            <a:pPr indent="-139700" lvl="0" marL="342900" marR="0" rtl="0" algn="l">
              <a:spcBef>
                <a:spcPts val="640"/>
              </a:spcBef>
              <a:spcAft>
                <a:spcPts val="0"/>
              </a:spcAft>
              <a:buClr>
                <a:schemeClr val="dk1"/>
              </a:buClr>
              <a:buSzPts val="3200"/>
              <a:buFont typeface="Arial"/>
              <a:buNone/>
            </a:pPr>
            <a:r>
              <a:t/>
            </a:r>
            <a:endParaRPr b="0" i="0" sz="3200" u="none">
              <a:solidFill>
                <a:schemeClr val="dk1"/>
              </a:solidFill>
              <a:latin typeface="Calibri"/>
              <a:ea typeface="Calibri"/>
              <a:cs typeface="Calibri"/>
              <a:sym typeface="Calibri"/>
            </a:endParaRPr>
          </a:p>
        </p:txBody>
      </p:sp>
      <p:pic>
        <p:nvPicPr>
          <p:cNvPr id="204" name="Google Shape;204;p19"/>
          <p:cNvPicPr preferRelativeResize="0"/>
          <p:nvPr/>
        </p:nvPicPr>
        <p:blipFill rotWithShape="1">
          <a:blip r:embed="rId3">
            <a:alphaModFix/>
          </a:blip>
          <a:srcRect b="0" l="0" r="0" t="0"/>
          <a:stretch/>
        </p:blipFill>
        <p:spPr>
          <a:xfrm>
            <a:off x="3490912" y="2462212"/>
            <a:ext cx="2268537" cy="3219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
          <p:cNvSpPr txBox="1"/>
          <p:nvPr>
            <p:ph type="title"/>
          </p:nvPr>
        </p:nvSpPr>
        <p:spPr>
          <a:xfrm>
            <a:off x="566737" y="161925"/>
            <a:ext cx="7886700" cy="90011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LUMINESCENCE</a:t>
            </a:r>
            <a:endParaRPr/>
          </a:p>
        </p:txBody>
      </p:sp>
      <p:sp>
        <p:nvSpPr>
          <p:cNvPr id="107" name="Google Shape;107;p2"/>
          <p:cNvSpPr txBox="1"/>
          <p:nvPr>
            <p:ph idx="1" type="body"/>
          </p:nvPr>
        </p:nvSpPr>
        <p:spPr>
          <a:xfrm>
            <a:off x="538162" y="1049337"/>
            <a:ext cx="7886700" cy="4351337"/>
          </a:xfrm>
          <a:prstGeom prst="rect">
            <a:avLst/>
          </a:prstGeom>
          <a:noFill/>
          <a:ln>
            <a:noFill/>
          </a:ln>
        </p:spPr>
        <p:txBody>
          <a:bodyPr anchorCtr="0" anchor="t" bIns="45700" lIns="91425" spcFirstLastPara="1" rIns="91425" wrap="square" tIns="45700">
            <a:normAutofit/>
          </a:bodyPr>
          <a:lstStyle/>
          <a:p>
            <a:pPr indent="-342900" lvl="0" marL="342900" marR="0" rtl="0" algn="just">
              <a:lnSpc>
                <a:spcPct val="80000"/>
              </a:lnSpc>
              <a:spcBef>
                <a:spcPts val="0"/>
              </a:spcBef>
              <a:spcAft>
                <a:spcPts val="0"/>
              </a:spcAft>
              <a:buClr>
                <a:schemeClr val="dk1"/>
              </a:buClr>
              <a:buSzPts val="2200"/>
              <a:buFont typeface="Arial"/>
              <a:buChar char="•"/>
            </a:pPr>
            <a:r>
              <a:rPr b="0" i="0" lang="en-US" sz="2200" u="none" cap="none" strike="noStrike">
                <a:solidFill>
                  <a:schemeClr val="dk1"/>
                </a:solidFill>
                <a:latin typeface="Calibri"/>
                <a:ea typeface="Calibri"/>
                <a:cs typeface="Calibri"/>
                <a:sym typeface="Calibri"/>
              </a:rPr>
              <a:t>It is the process where a material absorbs energy and then immediately emits visible or near-visible radiation. It consists of electron excitation and then dropping down to lower energy states. </a:t>
            </a:r>
            <a:endParaRPr/>
          </a:p>
          <a:p>
            <a:pPr indent="-342900" lvl="0" marL="342900" marR="0" rtl="0" algn="just">
              <a:lnSpc>
                <a:spcPct val="80000"/>
              </a:lnSpc>
              <a:spcBef>
                <a:spcPts val="440"/>
              </a:spcBef>
              <a:spcAft>
                <a:spcPts val="0"/>
              </a:spcAft>
              <a:buClr>
                <a:schemeClr val="dk1"/>
              </a:buClr>
              <a:buSzPts val="2200"/>
              <a:buFont typeface="Arial"/>
              <a:buChar char="•"/>
            </a:pPr>
            <a:r>
              <a:rPr b="0" i="0" lang="en-US" sz="2200" u="none" cap="none" strike="noStrike">
                <a:solidFill>
                  <a:schemeClr val="dk1"/>
                </a:solidFill>
                <a:latin typeface="Calibri"/>
                <a:ea typeface="Calibri"/>
                <a:cs typeface="Calibri"/>
                <a:sym typeface="Calibri"/>
              </a:rPr>
              <a:t> If the emission of radiation occurs within 10</a:t>
            </a:r>
            <a:r>
              <a:rPr b="0" baseline="30000" i="0" lang="en-US" sz="2200" u="none" cap="none" strike="noStrike">
                <a:solidFill>
                  <a:schemeClr val="dk1"/>
                </a:solidFill>
                <a:latin typeface="Calibri"/>
                <a:ea typeface="Calibri"/>
                <a:cs typeface="Calibri"/>
                <a:sym typeface="Calibri"/>
              </a:rPr>
              <a:t>-8</a:t>
            </a:r>
            <a:r>
              <a:rPr b="0" i="0" lang="en-US" sz="2200" u="none" cap="none" strike="noStrike">
                <a:solidFill>
                  <a:schemeClr val="dk1"/>
                </a:solidFill>
                <a:latin typeface="Calibri"/>
                <a:ea typeface="Calibri"/>
                <a:cs typeface="Calibri"/>
                <a:sym typeface="Calibri"/>
              </a:rPr>
              <a:t> sec.s after excitation, the luminescence is called </a:t>
            </a:r>
            <a:r>
              <a:rPr b="1" i="0" lang="en-US" sz="2200" u="none" cap="none" strike="noStrike">
                <a:solidFill>
                  <a:srgbClr val="92D050"/>
                </a:solidFill>
                <a:latin typeface="Calibri"/>
                <a:ea typeface="Calibri"/>
                <a:cs typeface="Calibri"/>
                <a:sym typeface="Calibri"/>
              </a:rPr>
              <a:t>fluorescence</a:t>
            </a:r>
            <a:r>
              <a:rPr b="0" i="0" lang="en-US" sz="2200" u="none" cap="none" strike="noStrike">
                <a:solidFill>
                  <a:schemeClr val="dk1"/>
                </a:solidFill>
                <a:latin typeface="Calibri"/>
                <a:ea typeface="Calibri"/>
                <a:cs typeface="Calibri"/>
                <a:sym typeface="Calibri"/>
              </a:rPr>
              <a:t>, and if it takes longer than  10</a:t>
            </a:r>
            <a:r>
              <a:rPr b="0" baseline="30000" i="0" lang="en-US" sz="2200" u="none" cap="none" strike="noStrike">
                <a:solidFill>
                  <a:schemeClr val="dk1"/>
                </a:solidFill>
                <a:latin typeface="Calibri"/>
                <a:ea typeface="Calibri"/>
                <a:cs typeface="Calibri"/>
                <a:sym typeface="Calibri"/>
              </a:rPr>
              <a:t>-8</a:t>
            </a:r>
            <a:r>
              <a:rPr b="0" i="0" lang="en-US" sz="2200" u="none" cap="none" strike="noStrike">
                <a:solidFill>
                  <a:schemeClr val="dk1"/>
                </a:solidFill>
                <a:latin typeface="Calibri"/>
                <a:ea typeface="Calibri"/>
                <a:cs typeface="Calibri"/>
                <a:sym typeface="Calibri"/>
              </a:rPr>
              <a:t> sec.s, it is known as </a:t>
            </a:r>
            <a:r>
              <a:rPr b="1" i="0" lang="en-US" sz="2200" u="none" cap="none" strike="noStrike">
                <a:solidFill>
                  <a:srgbClr val="92D050"/>
                </a:solidFill>
                <a:latin typeface="Calibri"/>
                <a:ea typeface="Calibri"/>
                <a:cs typeface="Calibri"/>
                <a:sym typeface="Calibri"/>
              </a:rPr>
              <a:t>phosphorescence</a:t>
            </a:r>
            <a:r>
              <a:rPr b="0" i="0" lang="en-US" sz="2200" u="none" cap="none" strike="noStrike">
                <a:solidFill>
                  <a:schemeClr val="dk1"/>
                </a:solidFill>
                <a:latin typeface="Calibri"/>
                <a:ea typeface="Calibri"/>
                <a:cs typeface="Calibri"/>
                <a:sym typeface="Calibri"/>
              </a:rPr>
              <a:t>. </a:t>
            </a:r>
            <a:endParaRPr/>
          </a:p>
          <a:p>
            <a:pPr indent="-342900" lvl="0" marL="342900" marR="0" rtl="0" algn="just">
              <a:lnSpc>
                <a:spcPct val="80000"/>
              </a:lnSpc>
              <a:spcBef>
                <a:spcPts val="440"/>
              </a:spcBef>
              <a:spcAft>
                <a:spcPts val="0"/>
              </a:spcAft>
              <a:buClr>
                <a:schemeClr val="dk1"/>
              </a:buClr>
              <a:buSzPts val="2200"/>
              <a:buFont typeface="Arial"/>
              <a:buChar char="•"/>
            </a:pPr>
            <a:r>
              <a:rPr b="0" i="0" lang="en-US" sz="2200" u="none" cap="none" strike="noStrike">
                <a:solidFill>
                  <a:schemeClr val="dk1"/>
                </a:solidFill>
                <a:latin typeface="Calibri"/>
                <a:ea typeface="Calibri"/>
                <a:cs typeface="Calibri"/>
                <a:sym typeface="Calibri"/>
              </a:rPr>
              <a:t>Ordinarily pure materials do not display this phenomenon. Special </a:t>
            </a:r>
            <a:r>
              <a:rPr b="1" i="0" lang="en-US" sz="2200" u="none" cap="none" strike="noStrike">
                <a:solidFill>
                  <a:srgbClr val="92D050"/>
                </a:solidFill>
                <a:latin typeface="Calibri"/>
                <a:ea typeface="Calibri"/>
                <a:cs typeface="Calibri"/>
                <a:sym typeface="Calibri"/>
              </a:rPr>
              <a:t>materials called phosphors </a:t>
            </a:r>
            <a:r>
              <a:rPr b="0" i="0" lang="en-US" sz="2200" u="none" cap="none" strike="noStrike">
                <a:solidFill>
                  <a:schemeClr val="dk1"/>
                </a:solidFill>
                <a:latin typeface="Calibri"/>
                <a:ea typeface="Calibri"/>
                <a:cs typeface="Calibri"/>
                <a:sym typeface="Calibri"/>
              </a:rPr>
              <a:t>have the capability of </a:t>
            </a:r>
            <a:r>
              <a:rPr b="0" i="0" lang="en-US" sz="2200" u="none" cap="none" strike="noStrike">
                <a:solidFill>
                  <a:srgbClr val="00B0F0"/>
                </a:solidFill>
                <a:latin typeface="Calibri"/>
                <a:ea typeface="Calibri"/>
                <a:cs typeface="Calibri"/>
                <a:sym typeface="Calibri"/>
              </a:rPr>
              <a:t>absorbing high-energy radiation and spontaneously emitting lower-energy radiation</a:t>
            </a:r>
            <a:r>
              <a:rPr b="0" i="0" lang="en-US" sz="2200" u="none" cap="none" strike="noStrike">
                <a:solidFill>
                  <a:schemeClr val="dk1"/>
                </a:solidFill>
                <a:latin typeface="Calibri"/>
                <a:ea typeface="Calibri"/>
                <a:cs typeface="Calibri"/>
                <a:sym typeface="Calibri"/>
              </a:rPr>
              <a:t>. Ex.: some sulfides, oxides, tungstates, and few organic materials. </a:t>
            </a:r>
            <a:endParaRPr/>
          </a:p>
          <a:p>
            <a:pPr indent="-342900" lvl="0" marL="342900" marR="0" rtl="0" algn="just">
              <a:lnSpc>
                <a:spcPct val="80000"/>
              </a:lnSpc>
              <a:spcBef>
                <a:spcPts val="440"/>
              </a:spcBef>
              <a:spcAft>
                <a:spcPts val="0"/>
              </a:spcAft>
              <a:buClr>
                <a:schemeClr val="dk1"/>
              </a:buClr>
              <a:buSzPts val="2200"/>
              <a:buFont typeface="Arial"/>
              <a:buChar char="•"/>
            </a:pPr>
            <a:r>
              <a:rPr b="0" i="0" lang="en-US" sz="2200" u="none" cap="none" strike="noStrike">
                <a:solidFill>
                  <a:schemeClr val="dk1"/>
                </a:solidFill>
                <a:latin typeface="Calibri"/>
                <a:ea typeface="Calibri"/>
                <a:cs typeface="Calibri"/>
                <a:sym typeface="Calibri"/>
              </a:rPr>
              <a:t> The intensity of luminescence is given as: </a:t>
            </a:r>
            <a:endParaRPr/>
          </a:p>
        </p:txBody>
      </p:sp>
      <p:pic>
        <p:nvPicPr>
          <p:cNvPr id="108" name="Google Shape;108;p2"/>
          <p:cNvPicPr preferRelativeResize="0"/>
          <p:nvPr/>
        </p:nvPicPr>
        <p:blipFill rotWithShape="1">
          <a:blip r:embed="rId3">
            <a:alphaModFix/>
          </a:blip>
          <a:srcRect b="0" l="0" r="0" t="0"/>
          <a:stretch/>
        </p:blipFill>
        <p:spPr>
          <a:xfrm>
            <a:off x="5056187" y="5286375"/>
            <a:ext cx="1828800" cy="8286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0"/>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b="0" i="0" lang="en-US" sz="3200" u="none">
                <a:solidFill>
                  <a:schemeClr val="dk1"/>
                </a:solidFill>
                <a:latin typeface="Calibri"/>
                <a:ea typeface="Calibri"/>
                <a:cs typeface="Calibri"/>
                <a:sym typeface="Calibri"/>
              </a:rPr>
              <a:t>ii)The </a:t>
            </a:r>
            <a:r>
              <a:rPr b="0" i="0" lang="en-US" sz="3200" u="none">
                <a:solidFill>
                  <a:srgbClr val="00B0F0"/>
                </a:solidFill>
                <a:latin typeface="Calibri"/>
                <a:ea typeface="Calibri"/>
                <a:cs typeface="Calibri"/>
                <a:sym typeface="Calibri"/>
              </a:rPr>
              <a:t>downward transition </a:t>
            </a:r>
            <a:r>
              <a:rPr b="0" i="0" lang="en-US" sz="3200" u="none">
                <a:solidFill>
                  <a:schemeClr val="dk1"/>
                </a:solidFill>
                <a:latin typeface="Calibri"/>
                <a:ea typeface="Calibri"/>
                <a:cs typeface="Calibri"/>
                <a:sym typeface="Calibri"/>
              </a:rPr>
              <a:t>of an electron in the CB to an empty acceptor level, shown in Fig.</a:t>
            </a:r>
            <a:endParaRPr/>
          </a:p>
          <a:p>
            <a:pPr indent="0" lvl="0" marL="0" marR="0" rtl="0" algn="l">
              <a:lnSpc>
                <a:spcPct val="100000"/>
              </a:lnSpc>
              <a:spcBef>
                <a:spcPts val="640"/>
              </a:spcBef>
              <a:spcAft>
                <a:spcPts val="0"/>
              </a:spcAft>
              <a:buClr>
                <a:schemeClr val="dk1"/>
              </a:buClr>
              <a:buSzPts val="3200"/>
              <a:buFont typeface="Arial"/>
              <a:buNone/>
            </a:pPr>
            <a:r>
              <a:t/>
            </a:r>
            <a:endParaRPr b="0" i="0" sz="3200" u="none">
              <a:solidFill>
                <a:schemeClr val="dk1"/>
              </a:solidFill>
              <a:latin typeface="Calibri"/>
              <a:ea typeface="Calibri"/>
              <a:cs typeface="Calibri"/>
              <a:sym typeface="Calibri"/>
            </a:endParaRPr>
          </a:p>
          <a:p>
            <a:pPr indent="-139700" lvl="0" marL="342900" marR="0" rtl="0" algn="l">
              <a:spcBef>
                <a:spcPts val="640"/>
              </a:spcBef>
              <a:spcAft>
                <a:spcPts val="0"/>
              </a:spcAft>
              <a:buClr>
                <a:schemeClr val="dk1"/>
              </a:buClr>
              <a:buSzPts val="3200"/>
              <a:buFont typeface="Arial"/>
              <a:buNone/>
            </a:pPr>
            <a:r>
              <a:t/>
            </a:r>
            <a:endParaRPr b="0" i="0" sz="3200" u="none">
              <a:solidFill>
                <a:schemeClr val="dk1"/>
              </a:solidFill>
              <a:latin typeface="Calibri"/>
              <a:ea typeface="Calibri"/>
              <a:cs typeface="Calibri"/>
              <a:sym typeface="Calibri"/>
            </a:endParaRPr>
          </a:p>
        </p:txBody>
      </p:sp>
      <p:pic>
        <p:nvPicPr>
          <p:cNvPr id="210" name="Google Shape;210;p20"/>
          <p:cNvPicPr preferRelativeResize="0"/>
          <p:nvPr/>
        </p:nvPicPr>
        <p:blipFill rotWithShape="1">
          <a:blip r:embed="rId3">
            <a:alphaModFix/>
          </a:blip>
          <a:srcRect b="0" l="0" r="0" t="0"/>
          <a:stretch/>
        </p:blipFill>
        <p:spPr>
          <a:xfrm>
            <a:off x="3786187" y="2786062"/>
            <a:ext cx="1689100" cy="2901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1"/>
          <p:cNvSpPr txBox="1"/>
          <p:nvPr>
            <p:ph idx="1" type="body"/>
          </p:nvPr>
        </p:nvSpPr>
        <p:spPr>
          <a:xfrm>
            <a:off x="698500" y="1879600"/>
            <a:ext cx="7715250" cy="42783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b="0" i="0" lang="en-US" sz="3200" u="none">
                <a:solidFill>
                  <a:schemeClr val="dk1"/>
                </a:solidFill>
                <a:latin typeface="Calibri"/>
                <a:ea typeface="Calibri"/>
                <a:cs typeface="Calibri"/>
                <a:sym typeface="Calibri"/>
              </a:rPr>
              <a:t>iii) The </a:t>
            </a:r>
            <a:r>
              <a:rPr b="0" i="0" lang="en-US" sz="3200" u="none">
                <a:solidFill>
                  <a:srgbClr val="00B0F0"/>
                </a:solidFill>
                <a:latin typeface="Calibri"/>
                <a:ea typeface="Calibri"/>
                <a:cs typeface="Calibri"/>
                <a:sym typeface="Calibri"/>
              </a:rPr>
              <a:t>transition of an electron </a:t>
            </a:r>
            <a:r>
              <a:rPr b="0" i="0" lang="en-US" sz="3200" u="none">
                <a:solidFill>
                  <a:schemeClr val="dk1"/>
                </a:solidFill>
                <a:latin typeface="Calibri"/>
                <a:ea typeface="Calibri"/>
                <a:cs typeface="Calibri"/>
                <a:sym typeface="Calibri"/>
              </a:rPr>
              <a:t>from a filled donor level to a hole in the VB, shown in Fig.</a:t>
            </a:r>
            <a:endParaRPr/>
          </a:p>
          <a:p>
            <a:pPr indent="-139700" lvl="0" marL="342900" marR="0" rtl="0" algn="l">
              <a:spcBef>
                <a:spcPts val="640"/>
              </a:spcBef>
              <a:spcAft>
                <a:spcPts val="0"/>
              </a:spcAft>
              <a:buClr>
                <a:schemeClr val="dk1"/>
              </a:buClr>
              <a:buSzPts val="3200"/>
              <a:buFont typeface="Arial"/>
              <a:buNone/>
            </a:pPr>
            <a:r>
              <a:t/>
            </a:r>
            <a:endParaRPr b="0" i="0" sz="3200" u="none">
              <a:solidFill>
                <a:schemeClr val="dk1"/>
              </a:solidFill>
              <a:latin typeface="Calibri"/>
              <a:ea typeface="Calibri"/>
              <a:cs typeface="Calibri"/>
              <a:sym typeface="Calibri"/>
            </a:endParaRPr>
          </a:p>
        </p:txBody>
      </p:sp>
      <p:pic>
        <p:nvPicPr>
          <p:cNvPr id="216" name="Google Shape;216;p21"/>
          <p:cNvPicPr preferRelativeResize="0"/>
          <p:nvPr/>
        </p:nvPicPr>
        <p:blipFill rotWithShape="1">
          <a:blip r:embed="rId3">
            <a:alphaModFix/>
          </a:blip>
          <a:srcRect b="0" l="0" r="0" t="0"/>
          <a:stretch/>
        </p:blipFill>
        <p:spPr>
          <a:xfrm>
            <a:off x="3500437" y="3000375"/>
            <a:ext cx="2332037" cy="3587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2"/>
          <p:cNvSpPr txBox="1"/>
          <p:nvPr>
            <p:ph type="title"/>
          </p:nvPr>
        </p:nvSpPr>
        <p:spPr>
          <a:xfrm>
            <a:off x="628650" y="365125"/>
            <a:ext cx="7886700" cy="1049337"/>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0000"/>
              </a:buClr>
              <a:buSzPts val="2800"/>
              <a:buFont typeface="Times New Roman"/>
              <a:buNone/>
            </a:pPr>
            <a:r>
              <a:rPr b="1" i="0" lang="en-US" sz="2800" u="none">
                <a:solidFill>
                  <a:srgbClr val="FF0000"/>
                </a:solidFill>
                <a:latin typeface="Times New Roman"/>
                <a:ea typeface="Times New Roman"/>
                <a:cs typeface="Times New Roman"/>
                <a:sym typeface="Times New Roman"/>
              </a:rPr>
              <a:t>Spectrum of Injection Luminescence</a:t>
            </a:r>
            <a:endParaRPr/>
          </a:p>
        </p:txBody>
      </p:sp>
      <p:sp>
        <p:nvSpPr>
          <p:cNvPr id="222" name="Google Shape;222;p22"/>
          <p:cNvSpPr txBox="1"/>
          <p:nvPr>
            <p:ph idx="1" type="body"/>
          </p:nvPr>
        </p:nvSpPr>
        <p:spPr>
          <a:xfrm>
            <a:off x="628650" y="1414462"/>
            <a:ext cx="7886700" cy="4352925"/>
          </a:xfrm>
          <a:prstGeom prst="rect">
            <a:avLst/>
          </a:prstGeom>
          <a:noFill/>
          <a:ln>
            <a:noFill/>
          </a:ln>
        </p:spPr>
        <p:txBody>
          <a:bodyPr anchorCtr="0" anchor="t" bIns="45700" lIns="91425" spcFirstLastPara="1" rIns="91425" wrap="square" tIns="45700">
            <a:normAutofit/>
          </a:bodyPr>
          <a:lstStyle/>
          <a:p>
            <a:pPr indent="-342900" lvl="0" marL="342900" marR="0" rtl="0" algn="just">
              <a:lnSpc>
                <a:spcPct val="80000"/>
              </a:lnSpc>
              <a:spcBef>
                <a:spcPts val="0"/>
              </a:spcBef>
              <a:spcAft>
                <a:spcPts val="0"/>
              </a:spcAft>
              <a:buClr>
                <a:schemeClr val="dk1"/>
              </a:buClr>
              <a:buSzPts val="2500"/>
              <a:buFont typeface="Arial"/>
              <a:buChar char="•"/>
            </a:pPr>
            <a:r>
              <a:rPr b="0" i="0" lang="en-US" sz="2500" u="none">
                <a:solidFill>
                  <a:schemeClr val="dk1"/>
                </a:solidFill>
                <a:latin typeface="Calibri"/>
                <a:ea typeface="Calibri"/>
                <a:cs typeface="Calibri"/>
                <a:sym typeface="Calibri"/>
              </a:rPr>
              <a:t>If the transition takes place from the electron level at the bottom of the CB to the hole level at the top of the VB, the emitted photon will have energy</a:t>
            </a:r>
            <a:endParaRPr/>
          </a:p>
          <a:p>
            <a:pPr indent="-184150" lvl="0" marL="342900" marR="0" rtl="0" algn="just">
              <a:lnSpc>
                <a:spcPct val="80000"/>
              </a:lnSpc>
              <a:spcBef>
                <a:spcPts val="500"/>
              </a:spcBef>
              <a:spcAft>
                <a:spcPts val="0"/>
              </a:spcAft>
              <a:buClr>
                <a:schemeClr val="dk1"/>
              </a:buClr>
              <a:buSzPts val="2500"/>
              <a:buFont typeface="Arial"/>
              <a:buNone/>
            </a:pPr>
            <a:r>
              <a:t/>
            </a:r>
            <a:endParaRPr b="0" i="0" sz="2500" u="none">
              <a:solidFill>
                <a:schemeClr val="dk1"/>
              </a:solidFill>
              <a:latin typeface="Calibri"/>
              <a:ea typeface="Calibri"/>
              <a:cs typeface="Calibri"/>
              <a:sym typeface="Calibri"/>
            </a:endParaRPr>
          </a:p>
          <a:p>
            <a:pPr indent="-184150" lvl="0" marL="342900" marR="0" rtl="0" algn="just">
              <a:lnSpc>
                <a:spcPct val="80000"/>
              </a:lnSpc>
              <a:spcBef>
                <a:spcPts val="500"/>
              </a:spcBef>
              <a:spcAft>
                <a:spcPts val="0"/>
              </a:spcAft>
              <a:buClr>
                <a:schemeClr val="dk1"/>
              </a:buClr>
              <a:buSzPts val="2500"/>
              <a:buFont typeface="Arial"/>
              <a:buNone/>
            </a:pPr>
            <a:r>
              <a:t/>
            </a:r>
            <a:endParaRPr b="0" i="0" sz="2500" u="none">
              <a:solidFill>
                <a:schemeClr val="dk1"/>
              </a:solidFill>
              <a:latin typeface="Calibri"/>
              <a:ea typeface="Calibri"/>
              <a:cs typeface="Calibri"/>
              <a:sym typeface="Calibri"/>
            </a:endParaRPr>
          </a:p>
          <a:p>
            <a:pPr indent="-342900" lvl="0" marL="342900" marR="0" rtl="0" algn="just">
              <a:lnSpc>
                <a:spcPct val="80000"/>
              </a:lnSpc>
              <a:spcBef>
                <a:spcPts val="500"/>
              </a:spcBef>
              <a:spcAft>
                <a:spcPts val="0"/>
              </a:spcAft>
              <a:buClr>
                <a:schemeClr val="dk1"/>
              </a:buClr>
              <a:buSzPts val="2500"/>
              <a:buFont typeface="Arial"/>
              <a:buChar char="•"/>
            </a:pPr>
            <a:r>
              <a:rPr b="0" i="0" lang="en-US" sz="2500" u="none">
                <a:solidFill>
                  <a:schemeClr val="dk1"/>
                </a:solidFill>
                <a:latin typeface="Calibri"/>
                <a:ea typeface="Calibri"/>
                <a:cs typeface="Calibri"/>
                <a:sym typeface="Calibri"/>
              </a:rPr>
              <a:t>where h is Planck’s constant, c is the speed of light, and l is the wavelength of emitted radiation. </a:t>
            </a:r>
            <a:endParaRPr/>
          </a:p>
          <a:p>
            <a:pPr indent="-342900" lvl="0" marL="342900" marR="0" rtl="0" algn="just">
              <a:lnSpc>
                <a:spcPct val="80000"/>
              </a:lnSpc>
              <a:spcBef>
                <a:spcPts val="500"/>
              </a:spcBef>
              <a:spcAft>
                <a:spcPts val="0"/>
              </a:spcAft>
              <a:buClr>
                <a:schemeClr val="dk1"/>
              </a:buClr>
              <a:buSzPts val="2500"/>
              <a:buFont typeface="Arial"/>
              <a:buChar char="•"/>
            </a:pPr>
            <a:r>
              <a:rPr b="0" i="0" lang="en-US" sz="2500" u="none">
                <a:solidFill>
                  <a:schemeClr val="dk1"/>
                </a:solidFill>
                <a:latin typeface="Calibri"/>
                <a:ea typeface="Calibri"/>
                <a:cs typeface="Calibri"/>
                <a:sym typeface="Calibri"/>
              </a:rPr>
              <a:t>However, there is a distribution of electron energy levels in the CB and that of holes in the VB. </a:t>
            </a:r>
            <a:endParaRPr/>
          </a:p>
          <a:p>
            <a:pPr indent="-342900" lvl="0" marL="342900" marR="0" rtl="0" algn="just">
              <a:lnSpc>
                <a:spcPct val="80000"/>
              </a:lnSpc>
              <a:spcBef>
                <a:spcPts val="500"/>
              </a:spcBef>
              <a:spcAft>
                <a:spcPts val="0"/>
              </a:spcAft>
              <a:buClr>
                <a:schemeClr val="dk1"/>
              </a:buClr>
              <a:buSzPts val="2500"/>
              <a:buFont typeface="Arial"/>
              <a:buChar char="•"/>
            </a:pPr>
            <a:r>
              <a:rPr b="0" i="0" lang="en-US" sz="2500" u="none">
                <a:solidFill>
                  <a:schemeClr val="dk1"/>
                </a:solidFill>
                <a:latin typeface="Calibri"/>
                <a:ea typeface="Calibri"/>
                <a:cs typeface="Calibri"/>
                <a:sym typeface="Calibri"/>
              </a:rPr>
              <a:t>Thus, depending on the energy levels involved, there will be a range of photon energies that are emitted by the LED</a:t>
            </a:r>
            <a:endParaRPr/>
          </a:p>
          <a:p>
            <a:pPr indent="-184150" lvl="0" marL="342900" marR="0" rtl="0" algn="l">
              <a:spcBef>
                <a:spcPts val="500"/>
              </a:spcBef>
              <a:spcAft>
                <a:spcPts val="0"/>
              </a:spcAft>
              <a:buClr>
                <a:schemeClr val="dk1"/>
              </a:buClr>
              <a:buSzPts val="2500"/>
              <a:buFont typeface="Arial"/>
              <a:buNone/>
            </a:pPr>
            <a:r>
              <a:t/>
            </a:r>
            <a:endParaRPr b="0" i="0" sz="2500" u="none">
              <a:solidFill>
                <a:schemeClr val="dk1"/>
              </a:solidFill>
              <a:latin typeface="Calibri"/>
              <a:ea typeface="Calibri"/>
              <a:cs typeface="Calibri"/>
              <a:sym typeface="Calibri"/>
            </a:endParaRPr>
          </a:p>
        </p:txBody>
      </p:sp>
      <p:pic>
        <p:nvPicPr>
          <p:cNvPr id="223" name="Google Shape;223;p22"/>
          <p:cNvPicPr preferRelativeResize="0"/>
          <p:nvPr/>
        </p:nvPicPr>
        <p:blipFill rotWithShape="1">
          <a:blip r:embed="rId3">
            <a:alphaModFix/>
          </a:blip>
          <a:srcRect b="0" l="0" r="0" t="0"/>
          <a:stretch/>
        </p:blipFill>
        <p:spPr>
          <a:xfrm>
            <a:off x="2627312" y="2317750"/>
            <a:ext cx="2614612" cy="48418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3"/>
          <p:cNvSpPr txBox="1"/>
          <p:nvPr>
            <p:ph type="title"/>
          </p:nvPr>
        </p:nvSpPr>
        <p:spPr>
          <a:xfrm>
            <a:off x="628650" y="365125"/>
            <a:ext cx="7886700" cy="110331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Electro-luminescence</a:t>
            </a:r>
            <a:endParaRPr/>
          </a:p>
        </p:txBody>
      </p:sp>
      <p:sp>
        <p:nvSpPr>
          <p:cNvPr id="229" name="Google Shape;229;p23"/>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dk1"/>
              </a:buClr>
              <a:buSzPts val="2400"/>
              <a:buFont typeface="Arial"/>
              <a:buChar char="•"/>
            </a:pPr>
            <a:r>
              <a:rPr b="0" i="0" lang="en-US" sz="2400" u="none">
                <a:solidFill>
                  <a:schemeClr val="dk1"/>
                </a:solidFill>
                <a:latin typeface="Times New Roman"/>
                <a:ea typeface="Times New Roman"/>
                <a:cs typeface="Times New Roman"/>
                <a:sym typeface="Times New Roman"/>
              </a:rPr>
              <a:t>Electro-luminescence occurs in devices with p-n rectifying junctions which are stimulated by an externally applied voltage. </a:t>
            </a:r>
            <a:endParaRPr/>
          </a:p>
          <a:p>
            <a:pPr indent="-342900" lvl="0" marL="342900" marR="0" rtl="0" algn="just">
              <a:lnSpc>
                <a:spcPct val="100000"/>
              </a:lnSpc>
              <a:spcBef>
                <a:spcPts val="480"/>
              </a:spcBef>
              <a:spcAft>
                <a:spcPts val="0"/>
              </a:spcAft>
              <a:buClr>
                <a:schemeClr val="dk1"/>
              </a:buClr>
              <a:buSzPts val="2400"/>
              <a:buFont typeface="Arial"/>
              <a:buChar char="•"/>
            </a:pPr>
            <a:r>
              <a:rPr b="0" i="0" lang="en-US" sz="2400" u="none">
                <a:solidFill>
                  <a:schemeClr val="dk1"/>
                </a:solidFill>
                <a:latin typeface="Times New Roman"/>
                <a:ea typeface="Times New Roman"/>
                <a:cs typeface="Times New Roman"/>
                <a:sym typeface="Times New Roman"/>
              </a:rPr>
              <a:t>When a forward biased voltage is applied across the device, electrons and holes recombine at the junction and emit photons in the visible range (mono-chromatic light i.e. singe color). These diodes are called light emitting diodes (LEDs). </a:t>
            </a:r>
            <a:endParaRPr/>
          </a:p>
          <a:p>
            <a:pPr indent="-342900" lvl="0" marL="342900" marR="0" rtl="0" algn="just">
              <a:lnSpc>
                <a:spcPct val="100000"/>
              </a:lnSpc>
              <a:spcBef>
                <a:spcPts val="480"/>
              </a:spcBef>
              <a:spcAft>
                <a:spcPts val="0"/>
              </a:spcAft>
              <a:buClr>
                <a:schemeClr val="dk1"/>
              </a:buClr>
              <a:buSzPts val="2400"/>
              <a:buFont typeface="Arial"/>
              <a:buChar char="•"/>
            </a:pPr>
            <a:r>
              <a:rPr b="0" i="0" lang="en-US" sz="2400" u="none">
                <a:solidFill>
                  <a:schemeClr val="dk1"/>
                </a:solidFill>
                <a:latin typeface="Times New Roman"/>
                <a:ea typeface="Times New Roman"/>
                <a:cs typeface="Times New Roman"/>
                <a:sym typeface="Times New Roman"/>
              </a:rPr>
              <a:t>LEDs emit light of many colors, from red to violet, depending on the composition of the semiconductor material used. Ex.: GaAs, GaP, GaAlAs, and GaAsP are typical materials for LEDs.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4"/>
          <p:cNvSpPr txBox="1"/>
          <p:nvPr>
            <p:ph type="title"/>
          </p:nvPr>
        </p:nvSpPr>
        <p:spPr>
          <a:xfrm>
            <a:off x="446087" y="365125"/>
            <a:ext cx="8069262" cy="9398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FF0000"/>
              </a:buClr>
              <a:buSzPts val="4000"/>
              <a:buFont typeface="Times New Roman"/>
              <a:buNone/>
            </a:pPr>
            <a:r>
              <a:rPr b="1" i="0" lang="en-US" sz="4000" u="none">
                <a:solidFill>
                  <a:srgbClr val="FF0000"/>
                </a:solidFill>
                <a:latin typeface="Times New Roman"/>
                <a:ea typeface="Times New Roman"/>
                <a:cs typeface="Times New Roman"/>
                <a:sym typeface="Times New Roman"/>
              </a:rPr>
              <a:t>Electro luminescence</a:t>
            </a:r>
            <a:br>
              <a:rPr b="0" i="0" lang="en-US" sz="4000" u="none">
                <a:solidFill>
                  <a:schemeClr val="dk1"/>
                </a:solidFill>
                <a:latin typeface="Calibri"/>
                <a:ea typeface="Calibri"/>
                <a:cs typeface="Calibri"/>
                <a:sym typeface="Calibri"/>
              </a:rPr>
            </a:br>
            <a:endParaRPr/>
          </a:p>
        </p:txBody>
      </p:sp>
      <p:sp>
        <p:nvSpPr>
          <p:cNvPr id="235" name="Google Shape;235;p24"/>
          <p:cNvSpPr txBox="1"/>
          <p:nvPr>
            <p:ph idx="1" type="body"/>
          </p:nvPr>
        </p:nvSpPr>
        <p:spPr>
          <a:xfrm>
            <a:off x="341312" y="1446212"/>
            <a:ext cx="7886700" cy="3559175"/>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rgbClr val="FF0000"/>
              </a:buClr>
              <a:buSzPts val="2000"/>
              <a:buFont typeface="Arial"/>
              <a:buChar char="•"/>
            </a:pPr>
            <a:r>
              <a:rPr b="1" i="0" lang="en-US" sz="2000" u="none">
                <a:solidFill>
                  <a:srgbClr val="FF0000"/>
                </a:solidFill>
                <a:latin typeface="Times New Roman"/>
                <a:ea typeface="Times New Roman"/>
                <a:cs typeface="Times New Roman"/>
                <a:sym typeface="Times New Roman"/>
              </a:rPr>
              <a:t>Electroluminescence</a:t>
            </a:r>
            <a:r>
              <a:rPr b="0" i="0" lang="en-US" sz="2000" u="none">
                <a:solidFill>
                  <a:srgbClr val="FF0000"/>
                </a:solidFill>
                <a:latin typeface="Times New Roman"/>
                <a:ea typeface="Times New Roman"/>
                <a:cs typeface="Times New Roman"/>
                <a:sym typeface="Times New Roman"/>
              </a:rPr>
              <a:t> (</a:t>
            </a:r>
            <a:r>
              <a:rPr b="1" i="0" lang="en-US" sz="2000" u="none">
                <a:solidFill>
                  <a:srgbClr val="FF0000"/>
                </a:solidFill>
                <a:latin typeface="Times New Roman"/>
                <a:ea typeface="Times New Roman"/>
                <a:cs typeface="Times New Roman"/>
                <a:sym typeface="Times New Roman"/>
              </a:rPr>
              <a:t>EL</a:t>
            </a:r>
            <a:r>
              <a:rPr b="0" i="0" lang="en-US" sz="2000" u="none">
                <a:solidFill>
                  <a:srgbClr val="FF0000"/>
                </a:solidFill>
                <a:latin typeface="Times New Roman"/>
                <a:ea typeface="Times New Roman"/>
                <a:cs typeface="Times New Roman"/>
                <a:sym typeface="Times New Roman"/>
              </a:rPr>
              <a:t>) </a:t>
            </a:r>
            <a:r>
              <a:rPr b="0" i="0" lang="en-US" sz="2000" u="none">
                <a:solidFill>
                  <a:srgbClr val="000000"/>
                </a:solidFill>
                <a:latin typeface="Times New Roman"/>
                <a:ea typeface="Times New Roman"/>
                <a:cs typeface="Times New Roman"/>
                <a:sym typeface="Times New Roman"/>
              </a:rPr>
              <a:t>is an </a:t>
            </a:r>
            <a:r>
              <a:rPr b="0" i="0" lang="en-US" sz="2000" u="none">
                <a:solidFill>
                  <a:srgbClr val="1559B5"/>
                </a:solidFill>
                <a:latin typeface="Times New Roman"/>
                <a:ea typeface="Times New Roman"/>
                <a:cs typeface="Times New Roman"/>
                <a:sym typeface="Times New Roman"/>
              </a:rPr>
              <a:t>optical phenomenon</a:t>
            </a:r>
            <a:r>
              <a:rPr b="0" i="0" lang="en-US" sz="2000" u="none">
                <a:solidFill>
                  <a:srgbClr val="000000"/>
                </a:solidFill>
                <a:latin typeface="Times New Roman"/>
                <a:ea typeface="Times New Roman"/>
                <a:cs typeface="Times New Roman"/>
                <a:sym typeface="Times New Roman"/>
              </a:rPr>
              <a:t> and </a:t>
            </a:r>
            <a:r>
              <a:rPr b="0" i="0" lang="en-US" sz="2000" u="none">
                <a:solidFill>
                  <a:srgbClr val="1559B5"/>
                </a:solidFill>
                <a:latin typeface="Times New Roman"/>
                <a:ea typeface="Times New Roman"/>
                <a:cs typeface="Times New Roman"/>
                <a:sym typeface="Times New Roman"/>
              </a:rPr>
              <a:t>electrical phenomenon</a:t>
            </a:r>
            <a:r>
              <a:rPr b="0" i="0" lang="en-US" sz="2000" u="none">
                <a:solidFill>
                  <a:srgbClr val="000000"/>
                </a:solidFill>
                <a:latin typeface="Times New Roman"/>
                <a:ea typeface="Times New Roman"/>
                <a:cs typeface="Times New Roman"/>
                <a:sym typeface="Times New Roman"/>
              </a:rPr>
              <a:t> in which a material emits light in response to the passage of an </a:t>
            </a:r>
            <a:r>
              <a:rPr b="0" i="0" lang="en-US" sz="2000" u="none">
                <a:solidFill>
                  <a:srgbClr val="1559B5"/>
                </a:solidFill>
                <a:latin typeface="Times New Roman"/>
                <a:ea typeface="Times New Roman"/>
                <a:cs typeface="Times New Roman"/>
                <a:sym typeface="Times New Roman"/>
              </a:rPr>
              <a:t>electric current</a:t>
            </a:r>
            <a:r>
              <a:rPr b="0" i="0" lang="en-US" sz="2000" u="none">
                <a:solidFill>
                  <a:srgbClr val="000000"/>
                </a:solidFill>
                <a:latin typeface="Times New Roman"/>
                <a:ea typeface="Times New Roman"/>
                <a:cs typeface="Times New Roman"/>
                <a:sym typeface="Times New Roman"/>
              </a:rPr>
              <a:t> or to a strong </a:t>
            </a:r>
            <a:r>
              <a:rPr b="0" i="0" lang="en-US" sz="2000" u="none">
                <a:solidFill>
                  <a:srgbClr val="1559B5"/>
                </a:solidFill>
                <a:latin typeface="Times New Roman"/>
                <a:ea typeface="Times New Roman"/>
                <a:cs typeface="Times New Roman"/>
                <a:sym typeface="Times New Roman"/>
              </a:rPr>
              <a:t>electric field</a:t>
            </a:r>
            <a:r>
              <a:rPr b="0" i="0" lang="en-US" sz="2000" u="none">
                <a:solidFill>
                  <a:srgbClr val="000000"/>
                </a:solidFill>
                <a:latin typeface="Times New Roman"/>
                <a:ea typeface="Times New Roman"/>
                <a:cs typeface="Times New Roman"/>
                <a:sym typeface="Times New Roman"/>
              </a:rPr>
              <a:t>.</a:t>
            </a:r>
            <a:endParaRPr/>
          </a:p>
          <a:p>
            <a:pPr indent="-342900" lvl="0" marL="342900" marR="0" rtl="0" algn="just">
              <a:lnSpc>
                <a:spcPct val="100000"/>
              </a:lnSpc>
              <a:spcBef>
                <a:spcPts val="400"/>
              </a:spcBef>
              <a:spcAft>
                <a:spcPts val="0"/>
              </a:spcAft>
              <a:buClr>
                <a:srgbClr val="000000"/>
              </a:buClr>
              <a:buSzPts val="2000"/>
              <a:buFont typeface="Arial"/>
              <a:buChar char="•"/>
            </a:pPr>
            <a:r>
              <a:rPr b="0" i="0" lang="en-US" sz="2000" u="none">
                <a:solidFill>
                  <a:srgbClr val="000000"/>
                </a:solidFill>
                <a:latin typeface="Times New Roman"/>
                <a:ea typeface="Times New Roman"/>
                <a:cs typeface="Times New Roman"/>
                <a:sym typeface="Times New Roman"/>
              </a:rPr>
              <a:t>Electroluminescence is the result of </a:t>
            </a:r>
            <a:r>
              <a:rPr b="0" i="0" lang="en-US" sz="2000" u="none">
                <a:solidFill>
                  <a:srgbClr val="1559B5"/>
                </a:solidFill>
                <a:latin typeface="Times New Roman"/>
                <a:ea typeface="Times New Roman"/>
                <a:cs typeface="Times New Roman"/>
                <a:sym typeface="Times New Roman"/>
              </a:rPr>
              <a:t>radiative recombination</a:t>
            </a:r>
            <a:r>
              <a:rPr b="0" i="0" lang="en-US" sz="2000" u="none">
                <a:solidFill>
                  <a:srgbClr val="000000"/>
                </a:solidFill>
                <a:latin typeface="Times New Roman"/>
                <a:ea typeface="Times New Roman"/>
                <a:cs typeface="Times New Roman"/>
                <a:sym typeface="Times New Roman"/>
              </a:rPr>
              <a:t> of </a:t>
            </a:r>
            <a:r>
              <a:rPr b="0" i="0" lang="en-US" sz="2000" u="none">
                <a:solidFill>
                  <a:srgbClr val="1559B5"/>
                </a:solidFill>
                <a:latin typeface="Times New Roman"/>
                <a:ea typeface="Times New Roman"/>
                <a:cs typeface="Times New Roman"/>
                <a:sym typeface="Times New Roman"/>
              </a:rPr>
              <a:t>electrons</a:t>
            </a:r>
            <a:r>
              <a:rPr b="0" i="0" lang="en-US" sz="2000" u="none">
                <a:solidFill>
                  <a:srgbClr val="000000"/>
                </a:solidFill>
                <a:latin typeface="Times New Roman"/>
                <a:ea typeface="Times New Roman"/>
                <a:cs typeface="Times New Roman"/>
                <a:sym typeface="Times New Roman"/>
              </a:rPr>
              <a:t> &amp; </a:t>
            </a:r>
            <a:r>
              <a:rPr b="0" i="0" lang="en-US" sz="2000" u="none">
                <a:solidFill>
                  <a:srgbClr val="1559B5"/>
                </a:solidFill>
                <a:latin typeface="Times New Roman"/>
                <a:ea typeface="Times New Roman"/>
                <a:cs typeface="Times New Roman"/>
                <a:sym typeface="Times New Roman"/>
              </a:rPr>
              <a:t>holes</a:t>
            </a:r>
            <a:r>
              <a:rPr b="0" i="0" lang="en-US" sz="2000" u="none">
                <a:solidFill>
                  <a:srgbClr val="000000"/>
                </a:solidFill>
                <a:latin typeface="Times New Roman"/>
                <a:ea typeface="Times New Roman"/>
                <a:cs typeface="Times New Roman"/>
                <a:sym typeface="Times New Roman"/>
              </a:rPr>
              <a:t> in a material, usually a </a:t>
            </a:r>
            <a:r>
              <a:rPr b="0" i="0" lang="en-US" sz="2000" u="none">
                <a:solidFill>
                  <a:srgbClr val="1559B5"/>
                </a:solidFill>
                <a:latin typeface="Times New Roman"/>
                <a:ea typeface="Times New Roman"/>
                <a:cs typeface="Times New Roman"/>
                <a:sym typeface="Times New Roman"/>
              </a:rPr>
              <a:t>semiconductor</a:t>
            </a:r>
            <a:r>
              <a:rPr b="0" i="0" lang="en-US" sz="2000" u="none">
                <a:solidFill>
                  <a:srgbClr val="000000"/>
                </a:solidFill>
                <a:latin typeface="Times New Roman"/>
                <a:ea typeface="Times New Roman"/>
                <a:cs typeface="Times New Roman"/>
                <a:sym typeface="Times New Roman"/>
              </a:rPr>
              <a:t>. </a:t>
            </a:r>
            <a:endParaRPr/>
          </a:p>
          <a:p>
            <a:pPr indent="-342900" lvl="0" marL="342900" marR="0" rtl="0" algn="just">
              <a:lnSpc>
                <a:spcPct val="100000"/>
              </a:lnSpc>
              <a:spcBef>
                <a:spcPts val="400"/>
              </a:spcBef>
              <a:spcAft>
                <a:spcPts val="0"/>
              </a:spcAft>
              <a:buClr>
                <a:srgbClr val="000000"/>
              </a:buClr>
              <a:buSzPts val="2000"/>
              <a:buFont typeface="Arial"/>
              <a:buChar char="•"/>
            </a:pPr>
            <a:r>
              <a:rPr b="0" i="0" lang="en-US" sz="2000" u="none">
                <a:solidFill>
                  <a:srgbClr val="000000"/>
                </a:solidFill>
                <a:latin typeface="Times New Roman"/>
                <a:ea typeface="Times New Roman"/>
                <a:cs typeface="Times New Roman"/>
                <a:sym typeface="Times New Roman"/>
              </a:rPr>
              <a:t>The excited electrons release their energy as </a:t>
            </a:r>
            <a:r>
              <a:rPr b="0" i="0" lang="en-US" sz="2000" u="none">
                <a:solidFill>
                  <a:srgbClr val="1559B5"/>
                </a:solidFill>
                <a:latin typeface="Times New Roman"/>
                <a:ea typeface="Times New Roman"/>
                <a:cs typeface="Times New Roman"/>
                <a:sym typeface="Times New Roman"/>
              </a:rPr>
              <a:t>photons</a:t>
            </a:r>
            <a:r>
              <a:rPr b="0" i="0" lang="en-US" sz="2000" u="none">
                <a:solidFill>
                  <a:srgbClr val="000000"/>
                </a:solidFill>
                <a:latin typeface="Times New Roman"/>
                <a:ea typeface="Times New Roman"/>
                <a:cs typeface="Times New Roman"/>
                <a:sym typeface="Times New Roman"/>
              </a:rPr>
              <a:t> - light. Prior to recombination, electrons and holes may be separated either by </a:t>
            </a:r>
            <a:r>
              <a:rPr b="0" i="0" lang="en-US" sz="2000" u="none">
                <a:solidFill>
                  <a:srgbClr val="1559B5"/>
                </a:solidFill>
                <a:latin typeface="Times New Roman"/>
                <a:ea typeface="Times New Roman"/>
                <a:cs typeface="Times New Roman"/>
                <a:sym typeface="Times New Roman"/>
              </a:rPr>
              <a:t>doping</a:t>
            </a:r>
            <a:r>
              <a:rPr b="0" i="0" lang="en-US" sz="2000" u="none">
                <a:solidFill>
                  <a:srgbClr val="000000"/>
                </a:solidFill>
                <a:latin typeface="Times New Roman"/>
                <a:ea typeface="Times New Roman"/>
                <a:cs typeface="Times New Roman"/>
                <a:sym typeface="Times New Roman"/>
              </a:rPr>
              <a:t> the material to form a </a:t>
            </a:r>
            <a:r>
              <a:rPr b="0" i="0" lang="en-US" sz="2000" u="none">
                <a:solidFill>
                  <a:srgbClr val="1559B5"/>
                </a:solidFill>
                <a:latin typeface="Times New Roman"/>
                <a:ea typeface="Times New Roman"/>
                <a:cs typeface="Times New Roman"/>
                <a:sym typeface="Times New Roman"/>
              </a:rPr>
              <a:t>p-n junction</a:t>
            </a:r>
            <a:r>
              <a:rPr b="0" i="0" lang="en-US" sz="2000" u="none">
                <a:solidFill>
                  <a:srgbClr val="000000"/>
                </a:solidFill>
                <a:latin typeface="Times New Roman"/>
                <a:ea typeface="Times New Roman"/>
                <a:cs typeface="Times New Roman"/>
                <a:sym typeface="Times New Roman"/>
              </a:rPr>
              <a:t> (in semiconductor electroluminescent devices such as </a:t>
            </a:r>
            <a:r>
              <a:rPr b="0" i="0" lang="en-US" sz="2000" u="none">
                <a:solidFill>
                  <a:srgbClr val="1559B5"/>
                </a:solidFill>
                <a:latin typeface="Times New Roman"/>
                <a:ea typeface="Times New Roman"/>
                <a:cs typeface="Times New Roman"/>
                <a:sym typeface="Times New Roman"/>
              </a:rPr>
              <a:t>light-emitting diodes</a:t>
            </a:r>
            <a:r>
              <a:rPr b="0" i="0" lang="en-US" sz="2000" u="none">
                <a:solidFill>
                  <a:srgbClr val="000000"/>
                </a:solidFill>
                <a:latin typeface="Times New Roman"/>
                <a:ea typeface="Times New Roman"/>
                <a:cs typeface="Times New Roman"/>
                <a:sym typeface="Times New Roman"/>
              </a:rPr>
              <a:t>) or through excitation by impact of high-energy electrons accelerated by a strong electric field (as with the </a:t>
            </a:r>
            <a:r>
              <a:rPr b="0" i="0" lang="en-US" sz="2000" u="none">
                <a:solidFill>
                  <a:srgbClr val="1559B5"/>
                </a:solidFill>
                <a:latin typeface="Times New Roman"/>
                <a:ea typeface="Times New Roman"/>
                <a:cs typeface="Times New Roman"/>
                <a:sym typeface="Times New Roman"/>
              </a:rPr>
              <a:t>phosphors</a:t>
            </a:r>
            <a:r>
              <a:rPr b="0" i="0" lang="en-US" sz="2000" u="none">
                <a:solidFill>
                  <a:srgbClr val="000000"/>
                </a:solidFill>
                <a:latin typeface="Times New Roman"/>
                <a:ea typeface="Times New Roman"/>
                <a:cs typeface="Times New Roman"/>
                <a:sym typeface="Times New Roman"/>
              </a:rPr>
              <a:t> in </a:t>
            </a:r>
            <a:r>
              <a:rPr b="0" i="0" lang="en-US" sz="2000" u="none">
                <a:solidFill>
                  <a:srgbClr val="1559B5"/>
                </a:solidFill>
                <a:latin typeface="Times New Roman"/>
                <a:ea typeface="Times New Roman"/>
                <a:cs typeface="Times New Roman"/>
                <a:sym typeface="Times New Roman"/>
              </a:rPr>
              <a:t>electroluminescent displays</a:t>
            </a:r>
            <a:r>
              <a:rPr b="0" i="0" lang="en-US" sz="2000" u="none">
                <a:solidFill>
                  <a:srgbClr val="000000"/>
                </a:solidFill>
                <a:latin typeface="Times New Roman"/>
                <a:ea typeface="Times New Roman"/>
                <a:cs typeface="Times New Roman"/>
                <a:sym typeface="Times New Roman"/>
              </a:rPr>
              <a:t>).</a:t>
            </a:r>
            <a:endParaRPr b="0" i="0" sz="2000" u="none">
              <a:solidFill>
                <a:schemeClr val="dk1"/>
              </a:solidFill>
              <a:latin typeface="Times New Roman"/>
              <a:ea typeface="Times New Roman"/>
              <a:cs typeface="Times New Roman"/>
              <a:sym typeface="Times New Roman"/>
            </a:endParaRPr>
          </a:p>
          <a:p>
            <a:pPr indent="-215900" lvl="0" marL="342900" marR="0" rtl="0" algn="l">
              <a:spcBef>
                <a:spcPts val="400"/>
              </a:spcBef>
              <a:spcAft>
                <a:spcPts val="0"/>
              </a:spcAft>
              <a:buClr>
                <a:schemeClr val="dk1"/>
              </a:buClr>
              <a:buSzPts val="2000"/>
              <a:buFont typeface="Arial"/>
              <a:buNone/>
            </a:pPr>
            <a:r>
              <a:t/>
            </a:r>
            <a:endParaRPr b="0" i="0" sz="2000" u="none">
              <a:solidFill>
                <a:schemeClr val="dk1"/>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descr="Electroluminescence - an overview | ScienceDirect Topics" id="240" name="Google Shape;240;p25"/>
          <p:cNvPicPr preferRelativeResize="0"/>
          <p:nvPr>
            <p:ph idx="1" type="body"/>
          </p:nvPr>
        </p:nvPicPr>
        <p:blipFill rotWithShape="1">
          <a:blip r:embed="rId3">
            <a:alphaModFix/>
          </a:blip>
          <a:srcRect b="0" l="0" r="0" t="0"/>
          <a:stretch/>
        </p:blipFill>
        <p:spPr>
          <a:xfrm>
            <a:off x="1987550" y="1857375"/>
            <a:ext cx="4975225" cy="4127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6"/>
          <p:cNvSpPr txBox="1"/>
          <p:nvPr>
            <p:ph idx="1" type="body"/>
          </p:nvPr>
        </p:nvSpPr>
        <p:spPr>
          <a:xfrm>
            <a:off x="628650" y="481012"/>
            <a:ext cx="7886700" cy="5230812"/>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rgbClr val="000000"/>
              </a:buClr>
              <a:buSzPts val="2400"/>
              <a:buFont typeface="Arial"/>
              <a:buChar char="•"/>
            </a:pPr>
            <a:r>
              <a:rPr b="0" i="0" lang="en-US" sz="2400" u="none">
                <a:solidFill>
                  <a:srgbClr val="000000"/>
                </a:solidFill>
                <a:latin typeface="Times New Roman"/>
                <a:ea typeface="Times New Roman"/>
                <a:cs typeface="Times New Roman"/>
                <a:sym typeface="Times New Roman"/>
              </a:rPr>
              <a:t>Electroluminescent devices are fabricated using either </a:t>
            </a:r>
            <a:r>
              <a:rPr b="0" i="0" lang="en-US" sz="2400" u="none">
                <a:solidFill>
                  <a:srgbClr val="00B0F0"/>
                </a:solidFill>
                <a:latin typeface="Times New Roman"/>
                <a:ea typeface="Times New Roman"/>
                <a:cs typeface="Times New Roman"/>
                <a:sym typeface="Times New Roman"/>
              </a:rPr>
              <a:t>organic or inorganic </a:t>
            </a:r>
            <a:r>
              <a:rPr b="0" i="0" lang="en-US" sz="2400" u="none">
                <a:solidFill>
                  <a:srgbClr val="000000"/>
                </a:solidFill>
                <a:latin typeface="Times New Roman"/>
                <a:ea typeface="Times New Roman"/>
                <a:cs typeface="Times New Roman"/>
                <a:sym typeface="Times New Roman"/>
              </a:rPr>
              <a:t>electroluminescent materials. The active materials are generally semiconductors of wide enough bandwidth to allow the exit of the light.</a:t>
            </a:r>
            <a:endParaRPr/>
          </a:p>
          <a:p>
            <a:pPr indent="-342900" lvl="0" marL="342900" marR="0" rtl="0" algn="just">
              <a:lnSpc>
                <a:spcPct val="100000"/>
              </a:lnSpc>
              <a:spcBef>
                <a:spcPts val="480"/>
              </a:spcBef>
              <a:spcAft>
                <a:spcPts val="0"/>
              </a:spcAft>
              <a:buClr>
                <a:srgbClr val="000000"/>
              </a:buClr>
              <a:buSzPts val="2400"/>
              <a:buFont typeface="Arial"/>
              <a:buChar char="•"/>
            </a:pPr>
            <a:r>
              <a:rPr b="0" i="0" lang="en-US" sz="2400" u="none">
                <a:solidFill>
                  <a:srgbClr val="000000"/>
                </a:solidFill>
                <a:latin typeface="Times New Roman"/>
                <a:ea typeface="Times New Roman"/>
                <a:cs typeface="Times New Roman"/>
                <a:sym typeface="Times New Roman"/>
              </a:rPr>
              <a:t>The most typical inorganic thin-film EL (TFEL) is ZnS:Mn with yellow-orange emission. Examples of the range of EL material include:</a:t>
            </a:r>
            <a:endParaRPr/>
          </a:p>
          <a:p>
            <a:pPr indent="-342900" lvl="0" marL="342900" marR="0" rtl="0" algn="just">
              <a:lnSpc>
                <a:spcPct val="100000"/>
              </a:lnSpc>
              <a:spcBef>
                <a:spcPts val="480"/>
              </a:spcBef>
              <a:spcAft>
                <a:spcPts val="0"/>
              </a:spcAft>
              <a:buClr>
                <a:srgbClr val="000000"/>
              </a:buClr>
              <a:buSzPts val="2400"/>
              <a:buFont typeface="Arial"/>
              <a:buChar char="•"/>
            </a:pPr>
            <a:r>
              <a:rPr b="0" i="0" lang="en-US" sz="2400" u="none">
                <a:solidFill>
                  <a:srgbClr val="000000"/>
                </a:solidFill>
                <a:latin typeface="Times New Roman"/>
                <a:ea typeface="Times New Roman"/>
                <a:cs typeface="Times New Roman"/>
                <a:sym typeface="Times New Roman"/>
              </a:rPr>
              <a:t>Powdered </a:t>
            </a:r>
            <a:r>
              <a:rPr b="0" i="0" lang="en-US" sz="2400" u="none">
                <a:solidFill>
                  <a:srgbClr val="1559B5"/>
                </a:solidFill>
                <a:latin typeface="Times New Roman"/>
                <a:ea typeface="Times New Roman"/>
                <a:cs typeface="Times New Roman"/>
                <a:sym typeface="Times New Roman"/>
              </a:rPr>
              <a:t>zinc sulfide</a:t>
            </a:r>
            <a:r>
              <a:rPr b="0" i="0" lang="en-US" sz="2400" u="none">
                <a:solidFill>
                  <a:srgbClr val="000000"/>
                </a:solidFill>
                <a:latin typeface="Times New Roman"/>
                <a:ea typeface="Times New Roman"/>
                <a:cs typeface="Times New Roman"/>
                <a:sym typeface="Times New Roman"/>
              </a:rPr>
              <a:t> </a:t>
            </a:r>
            <a:r>
              <a:rPr b="0" i="0" lang="en-US" sz="2400" u="none">
                <a:solidFill>
                  <a:srgbClr val="1559B5"/>
                </a:solidFill>
                <a:latin typeface="Times New Roman"/>
                <a:ea typeface="Times New Roman"/>
                <a:cs typeface="Times New Roman"/>
                <a:sym typeface="Times New Roman"/>
              </a:rPr>
              <a:t>doped</a:t>
            </a:r>
            <a:r>
              <a:rPr b="0" i="0" lang="en-US" sz="2400" u="none">
                <a:solidFill>
                  <a:srgbClr val="000000"/>
                </a:solidFill>
                <a:latin typeface="Times New Roman"/>
                <a:ea typeface="Times New Roman"/>
                <a:cs typeface="Times New Roman"/>
                <a:sym typeface="Times New Roman"/>
              </a:rPr>
              <a:t> with </a:t>
            </a:r>
            <a:r>
              <a:rPr b="0" i="0" lang="en-US" sz="2400" u="none">
                <a:solidFill>
                  <a:srgbClr val="1559B5"/>
                </a:solidFill>
                <a:latin typeface="Times New Roman"/>
                <a:ea typeface="Times New Roman"/>
                <a:cs typeface="Times New Roman"/>
                <a:sym typeface="Times New Roman"/>
              </a:rPr>
              <a:t>copper</a:t>
            </a:r>
            <a:r>
              <a:rPr b="0" i="0" lang="en-US" sz="2400" u="none">
                <a:solidFill>
                  <a:srgbClr val="000000"/>
                </a:solidFill>
                <a:latin typeface="Times New Roman"/>
                <a:ea typeface="Times New Roman"/>
                <a:cs typeface="Times New Roman"/>
                <a:sym typeface="Times New Roman"/>
              </a:rPr>
              <a:t> (producing greenish light) or </a:t>
            </a:r>
            <a:r>
              <a:rPr b="0" i="0" lang="en-US" sz="2400" u="none">
                <a:solidFill>
                  <a:srgbClr val="1559B5"/>
                </a:solidFill>
                <a:latin typeface="Times New Roman"/>
                <a:ea typeface="Times New Roman"/>
                <a:cs typeface="Times New Roman"/>
                <a:sym typeface="Times New Roman"/>
              </a:rPr>
              <a:t>silver</a:t>
            </a:r>
            <a:r>
              <a:rPr b="0" i="0" lang="en-US" sz="2400" u="none">
                <a:solidFill>
                  <a:srgbClr val="000000"/>
                </a:solidFill>
                <a:latin typeface="Times New Roman"/>
                <a:ea typeface="Times New Roman"/>
                <a:cs typeface="Times New Roman"/>
                <a:sym typeface="Times New Roman"/>
              </a:rPr>
              <a:t> (producing bright blue light)</a:t>
            </a:r>
            <a:endParaRPr/>
          </a:p>
          <a:p>
            <a:pPr indent="-342900" lvl="0" marL="342900" marR="0" rtl="0" algn="just">
              <a:lnSpc>
                <a:spcPct val="100000"/>
              </a:lnSpc>
              <a:spcBef>
                <a:spcPts val="480"/>
              </a:spcBef>
              <a:spcAft>
                <a:spcPts val="0"/>
              </a:spcAft>
              <a:buClr>
                <a:srgbClr val="000000"/>
              </a:buClr>
              <a:buSzPts val="2400"/>
              <a:buFont typeface="Arial"/>
              <a:buChar char="•"/>
            </a:pPr>
            <a:r>
              <a:rPr b="0" i="0" lang="en-US" sz="2400" u="none">
                <a:solidFill>
                  <a:srgbClr val="000000"/>
                </a:solidFill>
                <a:latin typeface="Times New Roman"/>
                <a:ea typeface="Times New Roman"/>
                <a:cs typeface="Times New Roman"/>
                <a:sym typeface="Times New Roman"/>
              </a:rPr>
              <a:t>Thin-film </a:t>
            </a:r>
            <a:r>
              <a:rPr b="0" i="0" lang="en-US" sz="2400" u="none">
                <a:solidFill>
                  <a:srgbClr val="1559B5"/>
                </a:solidFill>
                <a:latin typeface="Times New Roman"/>
                <a:ea typeface="Times New Roman"/>
                <a:cs typeface="Times New Roman"/>
                <a:sym typeface="Times New Roman"/>
              </a:rPr>
              <a:t>zinc sulfide</a:t>
            </a:r>
            <a:r>
              <a:rPr b="0" i="0" lang="en-US" sz="2400" u="none">
                <a:solidFill>
                  <a:srgbClr val="000000"/>
                </a:solidFill>
                <a:latin typeface="Times New Roman"/>
                <a:ea typeface="Times New Roman"/>
                <a:cs typeface="Times New Roman"/>
                <a:sym typeface="Times New Roman"/>
              </a:rPr>
              <a:t> doped with </a:t>
            </a:r>
            <a:r>
              <a:rPr b="0" i="0" lang="en-US" sz="2400" u="none">
                <a:solidFill>
                  <a:srgbClr val="1559B5"/>
                </a:solidFill>
                <a:latin typeface="Times New Roman"/>
                <a:ea typeface="Times New Roman"/>
                <a:cs typeface="Times New Roman"/>
                <a:sym typeface="Times New Roman"/>
              </a:rPr>
              <a:t>manganese</a:t>
            </a:r>
            <a:r>
              <a:rPr b="0" i="0" lang="en-US" sz="2400" u="none">
                <a:solidFill>
                  <a:srgbClr val="000000"/>
                </a:solidFill>
                <a:latin typeface="Times New Roman"/>
                <a:ea typeface="Times New Roman"/>
                <a:cs typeface="Times New Roman"/>
                <a:sym typeface="Times New Roman"/>
              </a:rPr>
              <a:t> (producing orange-red color)</a:t>
            </a:r>
            <a:endParaRPr/>
          </a:p>
          <a:p>
            <a:pPr indent="-342900" lvl="0" marL="342900" marR="0" rtl="0" algn="just">
              <a:lnSpc>
                <a:spcPct val="100000"/>
              </a:lnSpc>
              <a:spcBef>
                <a:spcPts val="480"/>
              </a:spcBef>
              <a:spcAft>
                <a:spcPts val="0"/>
              </a:spcAft>
              <a:buClr>
                <a:srgbClr val="000000"/>
              </a:buClr>
              <a:buSzPts val="2400"/>
              <a:buFont typeface="Arial"/>
              <a:buChar char="•"/>
            </a:pPr>
            <a:r>
              <a:rPr b="0" i="0" lang="en-US" sz="2400" u="none">
                <a:solidFill>
                  <a:srgbClr val="000000"/>
                </a:solidFill>
                <a:latin typeface="Times New Roman"/>
                <a:ea typeface="Times New Roman"/>
                <a:cs typeface="Times New Roman"/>
                <a:sym typeface="Times New Roman"/>
              </a:rPr>
              <a:t>Naturally blue </a:t>
            </a:r>
            <a:r>
              <a:rPr b="0" i="0" lang="en-US" sz="2400" u="none">
                <a:solidFill>
                  <a:srgbClr val="1559B5"/>
                </a:solidFill>
                <a:latin typeface="Times New Roman"/>
                <a:ea typeface="Times New Roman"/>
                <a:cs typeface="Times New Roman"/>
                <a:sym typeface="Times New Roman"/>
              </a:rPr>
              <a:t>diamond</a:t>
            </a:r>
            <a:r>
              <a:rPr b="0" i="0" lang="en-US" sz="2400" u="none">
                <a:solidFill>
                  <a:srgbClr val="000000"/>
                </a:solidFill>
                <a:latin typeface="Times New Roman"/>
                <a:ea typeface="Times New Roman"/>
                <a:cs typeface="Times New Roman"/>
                <a:sym typeface="Times New Roman"/>
              </a:rPr>
              <a:t>, which includes a trace of </a:t>
            </a:r>
            <a:r>
              <a:rPr b="0" i="0" lang="en-US" sz="2400" u="none">
                <a:solidFill>
                  <a:srgbClr val="1559B5"/>
                </a:solidFill>
                <a:latin typeface="Times New Roman"/>
                <a:ea typeface="Times New Roman"/>
                <a:cs typeface="Times New Roman"/>
                <a:sym typeface="Times New Roman"/>
              </a:rPr>
              <a:t>boron</a:t>
            </a:r>
            <a:r>
              <a:rPr b="0" i="0" lang="en-US" sz="2400" u="none">
                <a:solidFill>
                  <a:srgbClr val="000000"/>
                </a:solidFill>
                <a:latin typeface="Times New Roman"/>
                <a:ea typeface="Times New Roman"/>
                <a:cs typeface="Times New Roman"/>
                <a:sym typeface="Times New Roman"/>
              </a:rPr>
              <a:t> that acts as a dopant.</a:t>
            </a:r>
            <a:endParaRPr/>
          </a:p>
          <a:p>
            <a:pPr indent="-342900" lvl="0" marL="342900" marR="0" rtl="0" algn="just">
              <a:lnSpc>
                <a:spcPct val="100000"/>
              </a:lnSpc>
              <a:spcBef>
                <a:spcPts val="480"/>
              </a:spcBef>
              <a:spcAft>
                <a:spcPts val="0"/>
              </a:spcAft>
              <a:buClr>
                <a:srgbClr val="000000"/>
              </a:buClr>
              <a:buSzPts val="2400"/>
              <a:buFont typeface="Arial"/>
              <a:buChar char="•"/>
            </a:pPr>
            <a:r>
              <a:rPr b="0" i="0" lang="en-US" sz="2400" u="none">
                <a:solidFill>
                  <a:srgbClr val="000000"/>
                </a:solidFill>
                <a:latin typeface="Times New Roman"/>
                <a:ea typeface="Times New Roman"/>
                <a:cs typeface="Times New Roman"/>
                <a:sym typeface="Times New Roman"/>
              </a:rPr>
              <a:t>Semiconductors containing </a:t>
            </a:r>
            <a:r>
              <a:rPr b="0" i="0" lang="en-US" sz="2400" u="none">
                <a:solidFill>
                  <a:srgbClr val="1559B5"/>
                </a:solidFill>
                <a:latin typeface="Times New Roman"/>
                <a:ea typeface="Times New Roman"/>
                <a:cs typeface="Times New Roman"/>
                <a:sym typeface="Times New Roman"/>
              </a:rPr>
              <a:t>Group</a:t>
            </a:r>
            <a:r>
              <a:rPr b="0" i="0" lang="en-US" sz="2400" u="none">
                <a:solidFill>
                  <a:srgbClr val="000000"/>
                </a:solidFill>
                <a:latin typeface="Times New Roman"/>
                <a:ea typeface="Times New Roman"/>
                <a:cs typeface="Times New Roman"/>
                <a:sym typeface="Times New Roman"/>
              </a:rPr>
              <a:t> III and Group V elements, such as </a:t>
            </a:r>
            <a:r>
              <a:rPr b="0" i="0" lang="en-US" sz="2400" u="none">
                <a:solidFill>
                  <a:srgbClr val="1559B5"/>
                </a:solidFill>
                <a:latin typeface="Times New Roman"/>
                <a:ea typeface="Times New Roman"/>
                <a:cs typeface="Times New Roman"/>
                <a:sym typeface="Times New Roman"/>
              </a:rPr>
              <a:t>indium phosphide (InP)</a:t>
            </a:r>
            <a:r>
              <a:rPr b="0" i="0" lang="en-US" sz="2400" u="none">
                <a:solidFill>
                  <a:srgbClr val="000000"/>
                </a:solidFill>
                <a:latin typeface="Times New Roman"/>
                <a:ea typeface="Times New Roman"/>
                <a:cs typeface="Times New Roman"/>
                <a:sym typeface="Times New Roman"/>
              </a:rPr>
              <a:t>, </a:t>
            </a:r>
            <a:r>
              <a:rPr b="0" i="0" lang="en-US" sz="2400" u="none">
                <a:solidFill>
                  <a:srgbClr val="1559B5"/>
                </a:solidFill>
                <a:latin typeface="Times New Roman"/>
                <a:ea typeface="Times New Roman"/>
                <a:cs typeface="Times New Roman"/>
                <a:sym typeface="Times New Roman"/>
              </a:rPr>
              <a:t>gallium arsenide (GaAs)</a:t>
            </a:r>
            <a:r>
              <a:rPr b="0" i="0" lang="en-US" sz="2400" u="none">
                <a:solidFill>
                  <a:srgbClr val="000000"/>
                </a:solidFill>
                <a:latin typeface="Times New Roman"/>
                <a:ea typeface="Times New Roman"/>
                <a:cs typeface="Times New Roman"/>
                <a:sym typeface="Times New Roman"/>
              </a:rPr>
              <a:t>, and </a:t>
            </a:r>
            <a:r>
              <a:rPr b="0" i="0" lang="en-US" sz="2400" u="none">
                <a:solidFill>
                  <a:srgbClr val="1559B5"/>
                </a:solidFill>
                <a:latin typeface="Times New Roman"/>
                <a:ea typeface="Times New Roman"/>
                <a:cs typeface="Times New Roman"/>
                <a:sym typeface="Times New Roman"/>
              </a:rPr>
              <a:t>gallium nitride (GaN)</a:t>
            </a:r>
            <a:r>
              <a:rPr b="0" i="0" lang="en-US" sz="2400" u="none">
                <a:solidFill>
                  <a:srgbClr val="000000"/>
                </a:solidFill>
                <a:latin typeface="Times New Roman"/>
                <a:ea typeface="Times New Roman"/>
                <a:cs typeface="Times New Roman"/>
                <a:sym typeface="Times New Roman"/>
              </a:rPr>
              <a:t> (</a:t>
            </a:r>
            <a:r>
              <a:rPr b="0" i="0" lang="en-US" sz="2400" u="none">
                <a:solidFill>
                  <a:srgbClr val="1559B5"/>
                </a:solidFill>
                <a:latin typeface="Times New Roman"/>
                <a:ea typeface="Times New Roman"/>
                <a:cs typeface="Times New Roman"/>
                <a:sym typeface="Times New Roman"/>
              </a:rPr>
              <a:t>Light-emitting diodes</a:t>
            </a:r>
            <a:r>
              <a:rPr b="0" i="0" lang="en-US" sz="2400" u="none">
                <a:solidFill>
                  <a:srgbClr val="000000"/>
                </a:solidFill>
                <a:latin typeface="Times New Roman"/>
                <a:ea typeface="Times New Roman"/>
                <a:cs typeface="Times New Roman"/>
                <a:sym typeface="Times New Roman"/>
              </a:rPr>
              <a:t>)</a:t>
            </a:r>
            <a:endParaRPr/>
          </a:p>
          <a:p>
            <a:pPr indent="-190500" lvl="0" marL="342900" marR="0" rtl="0" algn="l">
              <a:spcBef>
                <a:spcPts val="480"/>
              </a:spcBef>
              <a:spcAft>
                <a:spcPts val="0"/>
              </a:spcAft>
              <a:buClr>
                <a:schemeClr val="dk1"/>
              </a:buClr>
              <a:buSzPts val="2400"/>
              <a:buFont typeface="Arial"/>
              <a:buNone/>
            </a:pPr>
            <a:r>
              <a:t/>
            </a:r>
            <a:endParaRPr b="0" i="0" sz="2400" u="none">
              <a:solidFill>
                <a:srgbClr val="000000"/>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7"/>
          <p:cNvSpPr txBox="1"/>
          <p:nvPr>
            <p:ph type="title"/>
          </p:nvPr>
        </p:nvSpPr>
        <p:spPr>
          <a:xfrm>
            <a:off x="457200" y="274637"/>
            <a:ext cx="8229600" cy="609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2800"/>
              <a:buFont typeface="Calibri"/>
              <a:buNone/>
            </a:pPr>
            <a:r>
              <a:rPr b="0" i="0" lang="en-US" sz="2800" u="none">
                <a:solidFill>
                  <a:schemeClr val="accent2"/>
                </a:solidFill>
                <a:latin typeface="Calibri"/>
                <a:ea typeface="Calibri"/>
                <a:cs typeface="Calibri"/>
                <a:sym typeface="Calibri"/>
              </a:rPr>
              <a:t>Review of Semiconductor Physics</a:t>
            </a:r>
            <a:endParaRPr/>
          </a:p>
        </p:txBody>
      </p:sp>
      <p:pic>
        <p:nvPicPr>
          <p:cNvPr id="251" name="Google Shape;251;p27"/>
          <p:cNvPicPr preferRelativeResize="0"/>
          <p:nvPr>
            <p:ph idx="1" type="body"/>
          </p:nvPr>
        </p:nvPicPr>
        <p:blipFill rotWithShape="1">
          <a:blip r:embed="rId3">
            <a:alphaModFix/>
          </a:blip>
          <a:srcRect b="0" l="0" r="0" t="0"/>
          <a:stretch/>
        </p:blipFill>
        <p:spPr>
          <a:xfrm>
            <a:off x="457200" y="1219200"/>
            <a:ext cx="8458200" cy="4295775"/>
          </a:xfrm>
          <a:prstGeom prst="rect">
            <a:avLst/>
          </a:prstGeom>
          <a:noFill/>
          <a:ln>
            <a:noFill/>
          </a:ln>
        </p:spPr>
      </p:pic>
      <p:sp>
        <p:nvSpPr>
          <p:cNvPr id="252" name="Google Shape;252;p27"/>
          <p:cNvSpPr txBox="1"/>
          <p:nvPr/>
        </p:nvSpPr>
        <p:spPr>
          <a:xfrm>
            <a:off x="685800" y="5638800"/>
            <a:ext cx="184150"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53" name="Google Shape;253;p27"/>
          <p:cNvSpPr txBox="1"/>
          <p:nvPr/>
        </p:nvSpPr>
        <p:spPr>
          <a:xfrm>
            <a:off x="669925" y="5573712"/>
            <a:ext cx="7989887" cy="942975"/>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0000"/>
              </a:lnSpc>
              <a:spcBef>
                <a:spcPts val="0"/>
              </a:spcBef>
              <a:spcAft>
                <a:spcPts val="0"/>
              </a:spcAft>
              <a:buClr>
                <a:schemeClr val="dk1"/>
              </a:buClr>
              <a:buSzPts val="1400"/>
              <a:buFont typeface="Times New Roman"/>
              <a:buNone/>
            </a:pPr>
            <a:r>
              <a:rPr b="0" i="0" lang="en-US" sz="1400" u="none">
                <a:solidFill>
                  <a:schemeClr val="dk1"/>
                </a:solidFill>
                <a:latin typeface="Times New Roman"/>
                <a:ea typeface="Times New Roman"/>
                <a:cs typeface="Times New Roman"/>
                <a:sym typeface="Times New Roman"/>
              </a:rPr>
              <a:t>a) Energy level diagrams showing the excitation of an electron from the valence band to the conduction band.</a:t>
            </a:r>
            <a:endParaRPr/>
          </a:p>
          <a:p>
            <a:pPr indent="-457200" lvl="0" marL="457200" marR="0" rtl="0" algn="l">
              <a:lnSpc>
                <a:spcPct val="100000"/>
              </a:lnSpc>
              <a:spcBef>
                <a:spcPts val="0"/>
              </a:spcBef>
              <a:spcAft>
                <a:spcPts val="0"/>
              </a:spcAft>
              <a:buClr>
                <a:schemeClr val="dk1"/>
              </a:buClr>
              <a:buSzPts val="1400"/>
              <a:buFont typeface="Times New Roman"/>
              <a:buNone/>
            </a:pPr>
            <a:r>
              <a:rPr b="0" i="0" lang="en-US" sz="1400" u="none">
                <a:solidFill>
                  <a:schemeClr val="dk1"/>
                </a:solidFill>
                <a:latin typeface="Times New Roman"/>
                <a:ea typeface="Times New Roman"/>
                <a:cs typeface="Times New Roman"/>
                <a:sym typeface="Times New Roman"/>
              </a:rPr>
              <a:t>The resultant free electron can freely move under the application of electric field.</a:t>
            </a:r>
            <a:endParaRPr/>
          </a:p>
          <a:p>
            <a:pPr indent="-457200" lvl="0" marL="457200" marR="0" rtl="0" algn="l">
              <a:lnSpc>
                <a:spcPct val="100000"/>
              </a:lnSpc>
              <a:spcBef>
                <a:spcPts val="0"/>
              </a:spcBef>
              <a:spcAft>
                <a:spcPts val="0"/>
              </a:spcAft>
              <a:buClr>
                <a:schemeClr val="dk1"/>
              </a:buClr>
              <a:buSzPts val="1400"/>
              <a:buFont typeface="Times New Roman"/>
              <a:buNone/>
            </a:pPr>
            <a:r>
              <a:rPr b="0" i="0" lang="en-US" sz="1400" u="none">
                <a:solidFill>
                  <a:schemeClr val="dk1"/>
                </a:solidFill>
                <a:latin typeface="Times New Roman"/>
                <a:ea typeface="Times New Roman"/>
                <a:cs typeface="Times New Roman"/>
                <a:sym typeface="Times New Roman"/>
              </a:rPr>
              <a:t>b) Equal electron &amp; hole concentrations in an intrinsic semiconductor created by the thermal excitation of </a:t>
            </a:r>
            <a:endParaRPr/>
          </a:p>
          <a:p>
            <a:pPr indent="-457200" lvl="0" marL="457200" marR="0" rtl="0" algn="l">
              <a:lnSpc>
                <a:spcPct val="100000"/>
              </a:lnSpc>
              <a:spcBef>
                <a:spcPts val="0"/>
              </a:spcBef>
              <a:spcAft>
                <a:spcPts val="0"/>
              </a:spcAft>
              <a:buClr>
                <a:schemeClr val="dk1"/>
              </a:buClr>
              <a:buSzPts val="1400"/>
              <a:buFont typeface="Times New Roman"/>
              <a:buNone/>
            </a:pPr>
            <a:r>
              <a:rPr b="0" i="0" lang="en-US" sz="1400" u="none">
                <a:solidFill>
                  <a:schemeClr val="dk1"/>
                </a:solidFill>
                <a:latin typeface="Times New Roman"/>
                <a:ea typeface="Times New Roman"/>
                <a:cs typeface="Times New Roman"/>
                <a:sym typeface="Times New Roman"/>
              </a:rPr>
              <a:t>electrons across the band gap</a:t>
            </a:r>
            <a:endParaRPr/>
          </a:p>
        </p:txBody>
      </p:sp>
      <p:pic>
        <p:nvPicPr>
          <p:cNvPr id="254" name="Google Shape;254;p27"/>
          <p:cNvPicPr preferRelativeResize="0"/>
          <p:nvPr/>
        </p:nvPicPr>
        <p:blipFill rotWithShape="1">
          <a:blip r:embed="rId4">
            <a:alphaModFix/>
          </a:blip>
          <a:srcRect b="0" l="0" r="0" t="0"/>
          <a:stretch/>
        </p:blipFill>
        <p:spPr>
          <a:xfrm>
            <a:off x="3733800" y="5146675"/>
            <a:ext cx="1905000" cy="339725"/>
          </a:xfrm>
          <a:prstGeom prst="rect">
            <a:avLst/>
          </a:prstGeom>
          <a:noFill/>
          <a:ln>
            <a:noFill/>
          </a:ln>
        </p:spPr>
      </p:pic>
      <p:sp>
        <p:nvSpPr>
          <p:cNvPr id="255" name="Google Shape;255;p27"/>
          <p:cNvSpPr txBox="1"/>
          <p:nvPr/>
        </p:nvSpPr>
        <p:spPr>
          <a:xfrm>
            <a:off x="4419600" y="6553200"/>
            <a:ext cx="3125787" cy="2143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800"/>
              <a:buFont typeface="Arial"/>
              <a:buNone/>
            </a:pPr>
            <a:r>
              <a:rPr b="0" i="0" lang="en-US" sz="800" u="none">
                <a:solidFill>
                  <a:schemeClr val="dk1"/>
                </a:solidFill>
                <a:latin typeface="Arial"/>
                <a:ea typeface="Arial"/>
                <a:cs typeface="Arial"/>
                <a:sym typeface="Arial"/>
              </a:rPr>
              <a:t>Optical Fiber communications, 3</a:t>
            </a:r>
            <a:r>
              <a:rPr b="0" baseline="30000" i="0" lang="en-US" sz="800" u="none">
                <a:solidFill>
                  <a:schemeClr val="dk1"/>
                </a:solidFill>
                <a:latin typeface="Arial"/>
                <a:ea typeface="Arial"/>
                <a:cs typeface="Arial"/>
                <a:sym typeface="Arial"/>
              </a:rPr>
              <a:t>rd</a:t>
            </a:r>
            <a:r>
              <a:rPr b="0" i="0" lang="en-US" sz="800" u="none">
                <a:solidFill>
                  <a:schemeClr val="dk1"/>
                </a:solidFill>
                <a:latin typeface="Arial"/>
                <a:ea typeface="Arial"/>
                <a:cs typeface="Arial"/>
                <a:sym typeface="Arial"/>
              </a:rPr>
              <a:t> ed.,G.Keiser,McGrawHill, 2000</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8"/>
          <p:cNvSpPr txBox="1"/>
          <p:nvPr>
            <p:ph type="title"/>
          </p:nvPr>
        </p:nvSpPr>
        <p:spPr>
          <a:xfrm>
            <a:off x="685800" y="304800"/>
            <a:ext cx="7772400" cy="609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2800"/>
              <a:buFont typeface="Calibri"/>
              <a:buNone/>
            </a:pPr>
            <a:r>
              <a:rPr b="0" i="1" lang="en-US" sz="2800" u="none">
                <a:solidFill>
                  <a:schemeClr val="accent2"/>
                </a:solidFill>
                <a:latin typeface="Calibri"/>
                <a:ea typeface="Calibri"/>
                <a:cs typeface="Calibri"/>
                <a:sym typeface="Calibri"/>
              </a:rPr>
              <a:t>n</a:t>
            </a:r>
            <a:r>
              <a:rPr b="0" i="0" lang="en-US" sz="2800" u="none">
                <a:solidFill>
                  <a:schemeClr val="accent2"/>
                </a:solidFill>
                <a:latin typeface="Calibri"/>
                <a:ea typeface="Calibri"/>
                <a:cs typeface="Calibri"/>
                <a:sym typeface="Calibri"/>
              </a:rPr>
              <a:t>-Type Semiconductor</a:t>
            </a:r>
            <a:endParaRPr/>
          </a:p>
        </p:txBody>
      </p:sp>
      <p:pic>
        <p:nvPicPr>
          <p:cNvPr id="261" name="Google Shape;261;p28"/>
          <p:cNvPicPr preferRelativeResize="0"/>
          <p:nvPr/>
        </p:nvPicPr>
        <p:blipFill rotWithShape="1">
          <a:blip r:embed="rId3">
            <a:alphaModFix/>
          </a:blip>
          <a:srcRect b="0" l="0" r="0" t="0"/>
          <a:stretch/>
        </p:blipFill>
        <p:spPr>
          <a:xfrm>
            <a:off x="457200" y="990600"/>
            <a:ext cx="8153400" cy="4356100"/>
          </a:xfrm>
          <a:prstGeom prst="rect">
            <a:avLst/>
          </a:prstGeom>
          <a:noFill/>
          <a:ln>
            <a:noFill/>
          </a:ln>
        </p:spPr>
      </p:pic>
      <p:sp>
        <p:nvSpPr>
          <p:cNvPr id="262" name="Google Shape;262;p28"/>
          <p:cNvSpPr txBox="1"/>
          <p:nvPr/>
        </p:nvSpPr>
        <p:spPr>
          <a:xfrm>
            <a:off x="517525" y="5497512"/>
            <a:ext cx="7142162" cy="517525"/>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0000"/>
              </a:lnSpc>
              <a:spcBef>
                <a:spcPts val="0"/>
              </a:spcBef>
              <a:spcAft>
                <a:spcPts val="0"/>
              </a:spcAft>
              <a:buClr>
                <a:schemeClr val="dk1"/>
              </a:buClr>
              <a:buSzPts val="1400"/>
              <a:buFont typeface="Times New Roman"/>
              <a:buAutoNum type="alphaLcParenR"/>
            </a:pPr>
            <a:r>
              <a:rPr b="0" i="0" lang="en-US" sz="1400" u="none">
                <a:solidFill>
                  <a:schemeClr val="dk1"/>
                </a:solidFill>
                <a:latin typeface="Times New Roman"/>
                <a:ea typeface="Times New Roman"/>
                <a:cs typeface="Times New Roman"/>
                <a:sym typeface="Times New Roman"/>
              </a:rPr>
              <a:t>Donor level in an </a:t>
            </a:r>
            <a:r>
              <a:rPr b="0" i="1" lang="en-US" sz="1400" u="none">
                <a:solidFill>
                  <a:schemeClr val="dk1"/>
                </a:solidFill>
                <a:latin typeface="Times New Roman"/>
                <a:ea typeface="Times New Roman"/>
                <a:cs typeface="Times New Roman"/>
                <a:sym typeface="Times New Roman"/>
              </a:rPr>
              <a:t>n</a:t>
            </a:r>
            <a:r>
              <a:rPr b="0" i="0" lang="en-US" sz="1400" u="none">
                <a:solidFill>
                  <a:schemeClr val="dk1"/>
                </a:solidFill>
                <a:latin typeface="Times New Roman"/>
                <a:ea typeface="Times New Roman"/>
                <a:cs typeface="Times New Roman"/>
                <a:sym typeface="Times New Roman"/>
              </a:rPr>
              <a:t>-type semiconductor. </a:t>
            </a:r>
            <a:endParaRPr/>
          </a:p>
          <a:p>
            <a:pPr indent="-457200" lvl="0" marL="457200" marR="0" rtl="0" algn="l">
              <a:lnSpc>
                <a:spcPct val="100000"/>
              </a:lnSpc>
              <a:spcBef>
                <a:spcPts val="0"/>
              </a:spcBef>
              <a:spcAft>
                <a:spcPts val="0"/>
              </a:spcAft>
              <a:buClr>
                <a:schemeClr val="dk1"/>
              </a:buClr>
              <a:buSzPts val="1400"/>
              <a:buFont typeface="Times New Roman"/>
              <a:buAutoNum type="alphaLcParenR"/>
            </a:pPr>
            <a:r>
              <a:rPr b="0" i="0" lang="en-US" sz="1400" u="none">
                <a:solidFill>
                  <a:schemeClr val="dk1"/>
                </a:solidFill>
                <a:latin typeface="Times New Roman"/>
                <a:ea typeface="Times New Roman"/>
                <a:cs typeface="Times New Roman"/>
                <a:sym typeface="Times New Roman"/>
              </a:rPr>
              <a:t> The ionization of donor impurities creates an increased electron concentration distribution.</a:t>
            </a:r>
            <a:endParaRPr/>
          </a:p>
        </p:txBody>
      </p:sp>
      <p:sp>
        <p:nvSpPr>
          <p:cNvPr id="263" name="Google Shape;263;p28"/>
          <p:cNvSpPr txBox="1"/>
          <p:nvPr/>
        </p:nvSpPr>
        <p:spPr>
          <a:xfrm>
            <a:off x="3276600" y="6400800"/>
            <a:ext cx="3125787" cy="2143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800"/>
              <a:buFont typeface="Arial"/>
              <a:buNone/>
            </a:pPr>
            <a:r>
              <a:rPr b="0" i="0" lang="en-US" sz="800" u="none">
                <a:solidFill>
                  <a:schemeClr val="dk1"/>
                </a:solidFill>
                <a:latin typeface="Arial"/>
                <a:ea typeface="Arial"/>
                <a:cs typeface="Arial"/>
                <a:sym typeface="Arial"/>
              </a:rPr>
              <a:t>Optical Fiber communications, 3</a:t>
            </a:r>
            <a:r>
              <a:rPr b="0" baseline="30000" i="0" lang="en-US" sz="800" u="none">
                <a:solidFill>
                  <a:schemeClr val="dk1"/>
                </a:solidFill>
                <a:latin typeface="Arial"/>
                <a:ea typeface="Arial"/>
                <a:cs typeface="Arial"/>
                <a:sym typeface="Arial"/>
              </a:rPr>
              <a:t>rd</a:t>
            </a:r>
            <a:r>
              <a:rPr b="0" i="0" lang="en-US" sz="800" u="none">
                <a:solidFill>
                  <a:schemeClr val="dk1"/>
                </a:solidFill>
                <a:latin typeface="Arial"/>
                <a:ea typeface="Arial"/>
                <a:cs typeface="Arial"/>
                <a:sym typeface="Arial"/>
              </a:rPr>
              <a:t> ed.,G.Keiser,McGrawHill, 2000</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9"/>
          <p:cNvSpPr txBox="1"/>
          <p:nvPr>
            <p:ph type="title"/>
          </p:nvPr>
        </p:nvSpPr>
        <p:spPr>
          <a:xfrm>
            <a:off x="685800" y="228600"/>
            <a:ext cx="7772400" cy="533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2800"/>
              <a:buFont typeface="Calibri"/>
              <a:buNone/>
            </a:pPr>
            <a:r>
              <a:rPr b="0" i="1" lang="en-US" sz="2800" u="none">
                <a:solidFill>
                  <a:schemeClr val="accent2"/>
                </a:solidFill>
                <a:latin typeface="Calibri"/>
                <a:ea typeface="Calibri"/>
                <a:cs typeface="Calibri"/>
                <a:sym typeface="Calibri"/>
              </a:rPr>
              <a:t>p</a:t>
            </a:r>
            <a:r>
              <a:rPr b="0" i="0" lang="en-US" sz="2800" u="none">
                <a:solidFill>
                  <a:schemeClr val="accent2"/>
                </a:solidFill>
                <a:latin typeface="Calibri"/>
                <a:ea typeface="Calibri"/>
                <a:cs typeface="Calibri"/>
                <a:sym typeface="Calibri"/>
              </a:rPr>
              <a:t>-Type Semiconductor</a:t>
            </a:r>
            <a:endParaRPr/>
          </a:p>
        </p:txBody>
      </p:sp>
      <p:pic>
        <p:nvPicPr>
          <p:cNvPr id="269" name="Google Shape;269;p29"/>
          <p:cNvPicPr preferRelativeResize="0"/>
          <p:nvPr/>
        </p:nvPicPr>
        <p:blipFill rotWithShape="1">
          <a:blip r:embed="rId3">
            <a:alphaModFix/>
          </a:blip>
          <a:srcRect b="0" l="0" r="0" t="0"/>
          <a:stretch/>
        </p:blipFill>
        <p:spPr>
          <a:xfrm>
            <a:off x="228600" y="958850"/>
            <a:ext cx="8686800" cy="4119562"/>
          </a:xfrm>
          <a:prstGeom prst="rect">
            <a:avLst/>
          </a:prstGeom>
          <a:noFill/>
          <a:ln>
            <a:noFill/>
          </a:ln>
        </p:spPr>
      </p:pic>
      <p:sp>
        <p:nvSpPr>
          <p:cNvPr id="270" name="Google Shape;270;p29"/>
          <p:cNvSpPr txBox="1"/>
          <p:nvPr/>
        </p:nvSpPr>
        <p:spPr>
          <a:xfrm>
            <a:off x="762000" y="5410200"/>
            <a:ext cx="7772400" cy="623887"/>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0000"/>
              </a:lnSpc>
              <a:spcBef>
                <a:spcPts val="0"/>
              </a:spcBef>
              <a:spcAft>
                <a:spcPts val="0"/>
              </a:spcAft>
              <a:buClr>
                <a:schemeClr val="dk1"/>
              </a:buClr>
              <a:buSzPts val="1400"/>
              <a:buFont typeface="Times New Roman"/>
              <a:buAutoNum type="alphaLcParenR"/>
            </a:pPr>
            <a:r>
              <a:rPr b="0" i="0" lang="en-US" sz="1400" u="none">
                <a:solidFill>
                  <a:schemeClr val="dk1"/>
                </a:solidFill>
                <a:latin typeface="Times New Roman"/>
                <a:ea typeface="Times New Roman"/>
                <a:cs typeface="Times New Roman"/>
                <a:sym typeface="Times New Roman"/>
              </a:rPr>
              <a:t>Acceptor level in an </a:t>
            </a:r>
            <a:r>
              <a:rPr b="0" i="1" lang="en-US" sz="1400" u="none">
                <a:solidFill>
                  <a:schemeClr val="dk1"/>
                </a:solidFill>
                <a:latin typeface="Times New Roman"/>
                <a:ea typeface="Times New Roman"/>
                <a:cs typeface="Times New Roman"/>
                <a:sym typeface="Times New Roman"/>
              </a:rPr>
              <a:t>p</a:t>
            </a:r>
            <a:r>
              <a:rPr b="0" i="0" lang="en-US" sz="1400" u="none">
                <a:solidFill>
                  <a:schemeClr val="dk1"/>
                </a:solidFill>
                <a:latin typeface="Times New Roman"/>
                <a:ea typeface="Times New Roman"/>
                <a:cs typeface="Times New Roman"/>
                <a:sym typeface="Times New Roman"/>
              </a:rPr>
              <a:t>-type semiconductor. </a:t>
            </a:r>
            <a:endParaRPr/>
          </a:p>
          <a:p>
            <a:pPr indent="-457200" lvl="0" marL="457200" marR="0" rtl="0" algn="l">
              <a:lnSpc>
                <a:spcPct val="100000"/>
              </a:lnSpc>
              <a:spcBef>
                <a:spcPts val="700"/>
              </a:spcBef>
              <a:spcAft>
                <a:spcPts val="0"/>
              </a:spcAft>
              <a:buClr>
                <a:schemeClr val="dk1"/>
              </a:buClr>
              <a:buSzPts val="1400"/>
              <a:buFont typeface="Times New Roman"/>
              <a:buAutoNum type="alphaLcParenR"/>
            </a:pPr>
            <a:r>
              <a:rPr b="0" i="0" lang="en-US" sz="1400" u="none">
                <a:solidFill>
                  <a:schemeClr val="dk1"/>
                </a:solidFill>
                <a:latin typeface="Times New Roman"/>
                <a:ea typeface="Times New Roman"/>
                <a:cs typeface="Times New Roman"/>
                <a:sym typeface="Times New Roman"/>
              </a:rPr>
              <a:t> The ionization of acceptor impurities creates an increased hole concentration distribution</a:t>
            </a:r>
            <a:endParaRPr/>
          </a:p>
        </p:txBody>
      </p:sp>
      <p:sp>
        <p:nvSpPr>
          <p:cNvPr id="271" name="Google Shape;271;p29"/>
          <p:cNvSpPr txBox="1"/>
          <p:nvPr/>
        </p:nvSpPr>
        <p:spPr>
          <a:xfrm>
            <a:off x="3276600" y="6400800"/>
            <a:ext cx="3125787" cy="2143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800"/>
              <a:buFont typeface="Arial"/>
              <a:buNone/>
            </a:pPr>
            <a:r>
              <a:rPr b="0" i="0" lang="en-US" sz="800" u="none">
                <a:solidFill>
                  <a:schemeClr val="dk1"/>
                </a:solidFill>
                <a:latin typeface="Arial"/>
                <a:ea typeface="Arial"/>
                <a:cs typeface="Arial"/>
                <a:sym typeface="Arial"/>
              </a:rPr>
              <a:t>Optical Fiber communications, 3</a:t>
            </a:r>
            <a:r>
              <a:rPr b="0" baseline="30000" i="0" lang="en-US" sz="800" u="none">
                <a:solidFill>
                  <a:schemeClr val="dk1"/>
                </a:solidFill>
                <a:latin typeface="Arial"/>
                <a:ea typeface="Arial"/>
                <a:cs typeface="Arial"/>
                <a:sym typeface="Arial"/>
              </a:rPr>
              <a:t>rd</a:t>
            </a:r>
            <a:r>
              <a:rPr b="0" i="0" lang="en-US" sz="800" u="none">
                <a:solidFill>
                  <a:schemeClr val="dk1"/>
                </a:solidFill>
                <a:latin typeface="Arial"/>
                <a:ea typeface="Arial"/>
                <a:cs typeface="Arial"/>
                <a:sym typeface="Arial"/>
              </a:rPr>
              <a:t> ed.,G.Keiser,McGrawHill, 2000</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3"/>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 </a:t>
            </a:r>
            <a:r>
              <a:rPr b="0" i="0" lang="en-US" sz="4400" u="none">
                <a:solidFill>
                  <a:srgbClr val="FF0000"/>
                </a:solidFill>
                <a:latin typeface="Calibri"/>
                <a:ea typeface="Calibri"/>
                <a:cs typeface="Calibri"/>
                <a:sym typeface="Calibri"/>
              </a:rPr>
              <a:t>Luminescence</a:t>
            </a:r>
            <a:endParaRPr/>
          </a:p>
        </p:txBody>
      </p:sp>
      <p:sp>
        <p:nvSpPr>
          <p:cNvPr id="114" name="Google Shape;114;p3"/>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0000"/>
              </a:buClr>
              <a:buSzPts val="3200"/>
              <a:buFont typeface="Arial"/>
              <a:buChar char="•"/>
            </a:pPr>
            <a:r>
              <a:rPr b="0" i="0" lang="en-US" sz="3200" u="none" cap="none" strike="noStrike">
                <a:solidFill>
                  <a:srgbClr val="FF0000"/>
                </a:solidFill>
                <a:latin typeface="Calibri"/>
                <a:ea typeface="Calibri"/>
                <a:cs typeface="Calibri"/>
                <a:sym typeface="Calibri"/>
              </a:rPr>
              <a:t>Luminescence</a:t>
            </a:r>
            <a:endParaRPr/>
          </a:p>
          <a:p>
            <a:pPr indent="-342900" lvl="0" marL="342900" marR="0" rtl="0" algn="just">
              <a:lnSpc>
                <a:spcPct val="100000"/>
              </a:lnSpc>
              <a:spcBef>
                <a:spcPts val="480"/>
              </a:spcBef>
              <a:spcAft>
                <a:spcPts val="0"/>
              </a:spcAft>
              <a:buClr>
                <a:srgbClr val="00B0F0"/>
              </a:buClr>
              <a:buSzPts val="2400"/>
              <a:buFont typeface="Arial"/>
              <a:buChar char="•"/>
            </a:pPr>
            <a:r>
              <a:rPr b="1" i="0" lang="en-US" sz="2400" u="none" cap="none" strike="noStrike">
                <a:solidFill>
                  <a:srgbClr val="00B0F0"/>
                </a:solidFill>
                <a:latin typeface="Times New Roman"/>
                <a:ea typeface="Times New Roman"/>
                <a:cs typeface="Times New Roman"/>
                <a:sym typeface="Times New Roman"/>
              </a:rPr>
              <a:t>Luminescence</a:t>
            </a:r>
            <a:r>
              <a:rPr b="0" i="0" lang="en-US" sz="2400" u="none" cap="none" strike="noStrike">
                <a:solidFill>
                  <a:schemeClr val="dk1"/>
                </a:solidFill>
                <a:latin typeface="Times New Roman"/>
                <a:ea typeface="Times New Roman"/>
                <a:cs typeface="Times New Roman"/>
                <a:sym typeface="Times New Roman"/>
              </a:rPr>
              <a:t> is spontaneous emission of light by a substance not resulting from heat; or "cold light".</a:t>
            </a:r>
            <a:endParaRPr/>
          </a:p>
          <a:p>
            <a:pPr indent="-342900" lvl="0" marL="342900" marR="0" rtl="0" algn="just">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It is thus a form of cold-body radiation. It can be caused by chemical reactions, electrical energy, subatomic motions or stress on a crystal. This distinguishes luminescence from </a:t>
            </a:r>
            <a:r>
              <a:rPr lang="en-US" sz="2400">
                <a:latin typeface="Times New Roman"/>
                <a:ea typeface="Times New Roman"/>
                <a:cs typeface="Times New Roman"/>
                <a:sym typeface="Times New Roman"/>
              </a:rPr>
              <a:t>incandescence</a:t>
            </a:r>
            <a:r>
              <a:rPr b="0" i="0" lang="en-US" sz="2400" u="none" cap="none" strike="noStrike">
                <a:solidFill>
                  <a:schemeClr val="dk1"/>
                </a:solidFill>
                <a:latin typeface="Times New Roman"/>
                <a:ea typeface="Times New Roman"/>
                <a:cs typeface="Times New Roman"/>
                <a:sym typeface="Times New Roman"/>
              </a:rPr>
              <a:t>, which is light emitted by a substance as a result of heating</a:t>
            </a:r>
            <a:r>
              <a:rPr b="0" i="0" lang="en-US" sz="2400" u="none" cap="none" strike="noStrike">
                <a:solidFill>
                  <a:srgbClr val="202122"/>
                </a:solidFill>
                <a:latin typeface="Times New Roman"/>
                <a:ea typeface="Times New Roman"/>
                <a:cs typeface="Times New Roman"/>
                <a:sym typeface="Times New Roman"/>
              </a:rPr>
              <a:t>. </a:t>
            </a:r>
            <a:endParaRPr/>
          </a:p>
          <a:p>
            <a:pPr indent="-190500" lvl="0" marL="342900" marR="0" rtl="0" algn="l">
              <a:spcBef>
                <a:spcPts val="480"/>
              </a:spcBef>
              <a:spcAft>
                <a:spcPts val="0"/>
              </a:spcAft>
              <a:buClr>
                <a:schemeClr val="dk1"/>
              </a:buClr>
              <a:buSzPts val="2400"/>
              <a:buFont typeface="Arial"/>
              <a:buNone/>
            </a:pPr>
            <a:r>
              <a:t/>
            </a:r>
            <a:endParaRPr b="0" i="0" sz="2400" u="none">
              <a:solidFill>
                <a:srgbClr val="202122"/>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0"/>
          <p:cNvSpPr txBox="1"/>
          <p:nvPr>
            <p:ph type="title"/>
          </p:nvPr>
        </p:nvSpPr>
        <p:spPr>
          <a:xfrm>
            <a:off x="685800" y="228600"/>
            <a:ext cx="7772400" cy="685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2800"/>
              <a:buFont typeface="Calibri"/>
              <a:buNone/>
            </a:pPr>
            <a:r>
              <a:rPr b="0" i="0" lang="en-US" sz="2800" u="none">
                <a:solidFill>
                  <a:schemeClr val="accent2"/>
                </a:solidFill>
                <a:latin typeface="Calibri"/>
                <a:ea typeface="Calibri"/>
                <a:cs typeface="Calibri"/>
                <a:sym typeface="Calibri"/>
              </a:rPr>
              <a:t>Intrinsic &amp; Extrinsic Materials</a:t>
            </a:r>
            <a:endParaRPr/>
          </a:p>
        </p:txBody>
      </p:sp>
      <p:sp>
        <p:nvSpPr>
          <p:cNvPr id="277" name="Google Shape;277;p30"/>
          <p:cNvSpPr txBox="1"/>
          <p:nvPr>
            <p:ph idx="1" type="body"/>
          </p:nvPr>
        </p:nvSpPr>
        <p:spPr>
          <a:xfrm>
            <a:off x="685800" y="838200"/>
            <a:ext cx="7772400" cy="5257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Calibri"/>
                <a:ea typeface="Calibri"/>
                <a:cs typeface="Calibri"/>
                <a:sym typeface="Calibri"/>
              </a:rPr>
              <a:t>Intrinsic material: A perfect material with no impurities.</a:t>
            </a:r>
            <a:endParaRPr/>
          </a:p>
          <a:p>
            <a:pPr indent="-215900" lvl="0" marL="342900" rtl="0" algn="l">
              <a:lnSpc>
                <a:spcPct val="100000"/>
              </a:lnSpc>
              <a:spcBef>
                <a:spcPts val="40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215900" lvl="0" marL="342900" rtl="0" algn="l">
              <a:lnSpc>
                <a:spcPct val="100000"/>
              </a:lnSpc>
              <a:spcBef>
                <a:spcPts val="40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215900" lvl="0" marL="342900" rtl="0" algn="l">
              <a:lnSpc>
                <a:spcPct val="100000"/>
              </a:lnSpc>
              <a:spcBef>
                <a:spcPts val="40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215900" lvl="0" marL="342900" rtl="0" algn="l">
              <a:lnSpc>
                <a:spcPct val="100000"/>
              </a:lnSpc>
              <a:spcBef>
                <a:spcPts val="40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215900" lvl="0" marL="342900" rtl="0" algn="l">
              <a:lnSpc>
                <a:spcPct val="100000"/>
              </a:lnSpc>
              <a:spcBef>
                <a:spcPts val="40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342900" lvl="0" marL="342900" rtl="0" algn="l">
              <a:lnSpc>
                <a:spcPct val="100000"/>
              </a:lnSpc>
              <a:spcBef>
                <a:spcPts val="400"/>
              </a:spcBef>
              <a:spcAft>
                <a:spcPts val="0"/>
              </a:spcAft>
              <a:buClr>
                <a:schemeClr val="dk1"/>
              </a:buClr>
              <a:buSzPts val="2000"/>
              <a:buFont typeface="Arial"/>
              <a:buChar char="•"/>
            </a:pPr>
            <a:r>
              <a:rPr b="0" i="0" lang="en-US" sz="2000" u="none">
                <a:solidFill>
                  <a:schemeClr val="dk1"/>
                </a:solidFill>
                <a:latin typeface="Calibri"/>
                <a:ea typeface="Calibri"/>
                <a:cs typeface="Calibri"/>
                <a:sym typeface="Calibri"/>
              </a:rPr>
              <a:t>Extrinsic material: donor or acceptor type semiconductors.</a:t>
            </a:r>
            <a:endParaRPr/>
          </a:p>
          <a:p>
            <a:pPr indent="-215900" lvl="0" marL="342900" rtl="0" algn="l">
              <a:lnSpc>
                <a:spcPct val="100000"/>
              </a:lnSpc>
              <a:spcBef>
                <a:spcPts val="40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215900" lvl="0" marL="342900" rtl="0" algn="l">
              <a:lnSpc>
                <a:spcPct val="100000"/>
              </a:lnSpc>
              <a:spcBef>
                <a:spcPts val="40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215900" lvl="0" marL="342900" rtl="0" algn="l">
              <a:lnSpc>
                <a:spcPct val="100000"/>
              </a:lnSpc>
              <a:spcBef>
                <a:spcPts val="40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342900" lvl="0" marL="342900" rtl="0" algn="l">
              <a:lnSpc>
                <a:spcPct val="100000"/>
              </a:lnSpc>
              <a:spcBef>
                <a:spcPts val="400"/>
              </a:spcBef>
              <a:spcAft>
                <a:spcPts val="0"/>
              </a:spcAft>
              <a:buClr>
                <a:schemeClr val="dk1"/>
              </a:buClr>
              <a:buSzPts val="2000"/>
              <a:buFont typeface="Arial"/>
              <a:buChar char="•"/>
            </a:pPr>
            <a:r>
              <a:rPr b="0" i="0" lang="en-US" sz="2000" u="none">
                <a:solidFill>
                  <a:schemeClr val="dk1"/>
                </a:solidFill>
                <a:latin typeface="Calibri"/>
                <a:ea typeface="Calibri"/>
                <a:cs typeface="Calibri"/>
                <a:sym typeface="Calibri"/>
              </a:rPr>
              <a:t>Majority carriers: electrons in </a:t>
            </a:r>
            <a:r>
              <a:rPr b="0" i="1" lang="en-US" sz="2000" u="none">
                <a:solidFill>
                  <a:schemeClr val="dk1"/>
                </a:solidFill>
                <a:latin typeface="Calibri"/>
                <a:ea typeface="Calibri"/>
                <a:cs typeface="Calibri"/>
                <a:sym typeface="Calibri"/>
              </a:rPr>
              <a:t>n</a:t>
            </a:r>
            <a:r>
              <a:rPr b="0" i="0" lang="en-US" sz="2000" u="none">
                <a:solidFill>
                  <a:schemeClr val="dk1"/>
                </a:solidFill>
                <a:latin typeface="Calibri"/>
                <a:ea typeface="Calibri"/>
                <a:cs typeface="Calibri"/>
                <a:sym typeface="Calibri"/>
              </a:rPr>
              <a:t>-type or holes in </a:t>
            </a:r>
            <a:r>
              <a:rPr b="0" i="1" lang="en-US" sz="2000" u="none">
                <a:solidFill>
                  <a:schemeClr val="dk1"/>
                </a:solidFill>
                <a:latin typeface="Calibri"/>
                <a:ea typeface="Calibri"/>
                <a:cs typeface="Calibri"/>
                <a:sym typeface="Calibri"/>
              </a:rPr>
              <a:t>p</a:t>
            </a:r>
            <a:r>
              <a:rPr b="0" i="0" lang="en-US" sz="2000" u="none">
                <a:solidFill>
                  <a:schemeClr val="dk1"/>
                </a:solidFill>
                <a:latin typeface="Calibri"/>
                <a:ea typeface="Calibri"/>
                <a:cs typeface="Calibri"/>
                <a:sym typeface="Calibri"/>
              </a:rPr>
              <a:t>-type.</a:t>
            </a:r>
            <a:endParaRPr/>
          </a:p>
          <a:p>
            <a:pPr indent="-342900" lvl="0" marL="342900" rtl="0" algn="l">
              <a:lnSpc>
                <a:spcPct val="100000"/>
              </a:lnSpc>
              <a:spcBef>
                <a:spcPts val="400"/>
              </a:spcBef>
              <a:spcAft>
                <a:spcPts val="0"/>
              </a:spcAft>
              <a:buClr>
                <a:schemeClr val="dk1"/>
              </a:buClr>
              <a:buSzPts val="2000"/>
              <a:buFont typeface="Arial"/>
              <a:buChar char="•"/>
            </a:pPr>
            <a:r>
              <a:rPr b="0" i="0" lang="en-US" sz="2000" u="none">
                <a:solidFill>
                  <a:schemeClr val="dk1"/>
                </a:solidFill>
                <a:latin typeface="Calibri"/>
                <a:ea typeface="Calibri"/>
                <a:cs typeface="Calibri"/>
                <a:sym typeface="Calibri"/>
              </a:rPr>
              <a:t>Minority carriers: holes in </a:t>
            </a:r>
            <a:r>
              <a:rPr b="0" i="1" lang="en-US" sz="2000" u="none">
                <a:solidFill>
                  <a:schemeClr val="dk1"/>
                </a:solidFill>
                <a:latin typeface="Calibri"/>
                <a:ea typeface="Calibri"/>
                <a:cs typeface="Calibri"/>
                <a:sym typeface="Calibri"/>
              </a:rPr>
              <a:t>n</a:t>
            </a:r>
            <a:r>
              <a:rPr b="0" i="0" lang="en-US" sz="2000" u="none">
                <a:solidFill>
                  <a:schemeClr val="dk1"/>
                </a:solidFill>
                <a:latin typeface="Calibri"/>
                <a:ea typeface="Calibri"/>
                <a:cs typeface="Calibri"/>
                <a:sym typeface="Calibri"/>
              </a:rPr>
              <a:t>-type or electrons in </a:t>
            </a:r>
            <a:r>
              <a:rPr b="0" i="1" lang="en-US" sz="2000" u="none">
                <a:solidFill>
                  <a:schemeClr val="dk1"/>
                </a:solidFill>
                <a:latin typeface="Calibri"/>
                <a:ea typeface="Calibri"/>
                <a:cs typeface="Calibri"/>
                <a:sym typeface="Calibri"/>
              </a:rPr>
              <a:t>p</a:t>
            </a:r>
            <a:r>
              <a:rPr b="0" i="0" lang="en-US" sz="2000" u="none">
                <a:solidFill>
                  <a:schemeClr val="dk1"/>
                </a:solidFill>
                <a:latin typeface="Calibri"/>
                <a:ea typeface="Calibri"/>
                <a:cs typeface="Calibri"/>
                <a:sym typeface="Calibri"/>
              </a:rPr>
              <a:t>-type.</a:t>
            </a:r>
            <a:endParaRPr/>
          </a:p>
          <a:p>
            <a:pPr indent="-342900" lvl="0" marL="342900" rtl="0" algn="l">
              <a:lnSpc>
                <a:spcPct val="100000"/>
              </a:lnSpc>
              <a:spcBef>
                <a:spcPts val="400"/>
              </a:spcBef>
              <a:spcAft>
                <a:spcPts val="0"/>
              </a:spcAft>
              <a:buClr>
                <a:schemeClr val="dk1"/>
              </a:buClr>
              <a:buSzPts val="2000"/>
              <a:buFont typeface="Arial"/>
              <a:buChar char="•"/>
            </a:pPr>
            <a:r>
              <a:rPr b="0" i="0" lang="en-US" sz="2000" u="none">
                <a:solidFill>
                  <a:schemeClr val="dk1"/>
                </a:solidFill>
                <a:latin typeface="Calibri"/>
                <a:ea typeface="Calibri"/>
                <a:cs typeface="Calibri"/>
                <a:sym typeface="Calibri"/>
              </a:rPr>
              <a:t>The operation of semiconductor devices is essentially based on the </a:t>
            </a:r>
            <a:r>
              <a:rPr b="1" i="0" lang="en-US" sz="2000" u="none">
                <a:solidFill>
                  <a:schemeClr val="dk1"/>
                </a:solidFill>
                <a:latin typeface="Calibri"/>
                <a:ea typeface="Calibri"/>
                <a:cs typeface="Calibri"/>
                <a:sym typeface="Calibri"/>
              </a:rPr>
              <a:t>injection</a:t>
            </a:r>
            <a:r>
              <a:rPr b="0" i="0" lang="en-US" sz="2000" u="none">
                <a:solidFill>
                  <a:schemeClr val="dk1"/>
                </a:solidFill>
                <a:latin typeface="Calibri"/>
                <a:ea typeface="Calibri"/>
                <a:cs typeface="Calibri"/>
                <a:sym typeface="Calibri"/>
              </a:rPr>
              <a:t> and </a:t>
            </a:r>
            <a:r>
              <a:rPr b="1" i="0" lang="en-US" sz="2000" u="none">
                <a:solidFill>
                  <a:schemeClr val="dk1"/>
                </a:solidFill>
                <a:latin typeface="Calibri"/>
                <a:ea typeface="Calibri"/>
                <a:cs typeface="Calibri"/>
                <a:sym typeface="Calibri"/>
              </a:rPr>
              <a:t>extraction</a:t>
            </a:r>
            <a:r>
              <a:rPr b="0" i="0" lang="en-US" sz="2000" u="none">
                <a:solidFill>
                  <a:schemeClr val="dk1"/>
                </a:solidFill>
                <a:latin typeface="Calibri"/>
                <a:ea typeface="Calibri"/>
                <a:cs typeface="Calibri"/>
                <a:sym typeface="Calibri"/>
              </a:rPr>
              <a:t> of minority carriers.</a:t>
            </a:r>
            <a:endParaRPr/>
          </a:p>
        </p:txBody>
      </p:sp>
      <p:pic>
        <p:nvPicPr>
          <p:cNvPr id="278" name="Google Shape;278;p30"/>
          <p:cNvPicPr preferRelativeResize="0"/>
          <p:nvPr/>
        </p:nvPicPr>
        <p:blipFill rotWithShape="1">
          <a:blip r:embed="rId3">
            <a:alphaModFix/>
          </a:blip>
          <a:srcRect b="0" l="0" r="0" t="0"/>
          <a:stretch/>
        </p:blipFill>
        <p:spPr>
          <a:xfrm>
            <a:off x="1219200" y="1295400"/>
            <a:ext cx="2470150" cy="711200"/>
          </a:xfrm>
          <a:prstGeom prst="rect">
            <a:avLst/>
          </a:prstGeom>
          <a:noFill/>
          <a:ln>
            <a:noFill/>
          </a:ln>
        </p:spPr>
      </p:pic>
      <p:pic>
        <p:nvPicPr>
          <p:cNvPr id="279" name="Google Shape;279;p30"/>
          <p:cNvPicPr preferRelativeResize="0"/>
          <p:nvPr/>
        </p:nvPicPr>
        <p:blipFill rotWithShape="1">
          <a:blip r:embed="rId4">
            <a:alphaModFix/>
          </a:blip>
          <a:srcRect b="0" l="0" r="0" t="0"/>
          <a:stretch/>
        </p:blipFill>
        <p:spPr>
          <a:xfrm>
            <a:off x="1066800" y="1965325"/>
            <a:ext cx="5943600" cy="288925"/>
          </a:xfrm>
          <a:prstGeom prst="rect">
            <a:avLst/>
          </a:prstGeom>
          <a:noFill/>
          <a:ln>
            <a:noFill/>
          </a:ln>
        </p:spPr>
      </p:pic>
      <p:pic>
        <p:nvPicPr>
          <p:cNvPr id="280" name="Google Shape;280;p30"/>
          <p:cNvPicPr preferRelativeResize="0"/>
          <p:nvPr/>
        </p:nvPicPr>
        <p:blipFill rotWithShape="1">
          <a:blip r:embed="rId5">
            <a:alphaModFix/>
          </a:blip>
          <a:srcRect b="0" l="0" r="0" t="0"/>
          <a:stretch/>
        </p:blipFill>
        <p:spPr>
          <a:xfrm>
            <a:off x="1066800" y="2362200"/>
            <a:ext cx="3625850" cy="368300"/>
          </a:xfrm>
          <a:prstGeom prst="rect">
            <a:avLst/>
          </a:prstGeom>
          <a:noFill/>
          <a:ln>
            <a:noFill/>
          </a:ln>
        </p:spPr>
      </p:pic>
      <p:pic>
        <p:nvPicPr>
          <p:cNvPr id="281" name="Google Shape;281;p30"/>
          <p:cNvPicPr preferRelativeResize="0"/>
          <p:nvPr/>
        </p:nvPicPr>
        <p:blipFill rotWithShape="1">
          <a:blip r:embed="rId6">
            <a:alphaModFix/>
          </a:blip>
          <a:srcRect b="0" l="0" r="0" t="0"/>
          <a:stretch/>
        </p:blipFill>
        <p:spPr>
          <a:xfrm>
            <a:off x="1143000" y="3657600"/>
            <a:ext cx="990600" cy="471487"/>
          </a:xfrm>
          <a:prstGeom prst="rect">
            <a:avLst/>
          </a:prstGeom>
          <a:noFill/>
          <a:ln>
            <a:noFill/>
          </a:ln>
        </p:spPr>
      </p:pic>
      <p:sp>
        <p:nvSpPr>
          <p:cNvPr id="282" name="Google Shape;282;p30"/>
          <p:cNvSpPr txBox="1"/>
          <p:nvPr/>
        </p:nvSpPr>
        <p:spPr>
          <a:xfrm>
            <a:off x="7146925" y="1484312"/>
            <a:ext cx="488950" cy="2746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[4-1]</a:t>
            </a:r>
            <a:endParaRPr/>
          </a:p>
        </p:txBody>
      </p:sp>
      <p:sp>
        <p:nvSpPr>
          <p:cNvPr id="283" name="Google Shape;283;p30"/>
          <p:cNvSpPr txBox="1"/>
          <p:nvPr/>
        </p:nvSpPr>
        <p:spPr>
          <a:xfrm>
            <a:off x="7070725" y="3694112"/>
            <a:ext cx="488950" cy="2746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[4-2]</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1"/>
          <p:cNvSpPr txBox="1"/>
          <p:nvPr>
            <p:ph type="title"/>
          </p:nvPr>
        </p:nvSpPr>
        <p:spPr>
          <a:xfrm>
            <a:off x="685800" y="228600"/>
            <a:ext cx="7772400" cy="609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2800"/>
              <a:buFont typeface="Calibri"/>
              <a:buNone/>
            </a:pPr>
            <a:r>
              <a:rPr b="0" i="0" lang="en-US" sz="2800" u="none">
                <a:solidFill>
                  <a:schemeClr val="accent2"/>
                </a:solidFill>
                <a:latin typeface="Calibri"/>
                <a:ea typeface="Calibri"/>
                <a:cs typeface="Calibri"/>
                <a:sym typeface="Calibri"/>
              </a:rPr>
              <a:t>The </a:t>
            </a:r>
            <a:r>
              <a:rPr b="0" i="1" lang="en-US" sz="2800" u="none">
                <a:solidFill>
                  <a:schemeClr val="accent2"/>
                </a:solidFill>
                <a:latin typeface="Calibri"/>
                <a:ea typeface="Calibri"/>
                <a:cs typeface="Calibri"/>
                <a:sym typeface="Calibri"/>
              </a:rPr>
              <a:t>pn</a:t>
            </a:r>
            <a:r>
              <a:rPr b="0" i="0" lang="en-US" sz="2800" u="none">
                <a:solidFill>
                  <a:schemeClr val="accent2"/>
                </a:solidFill>
                <a:latin typeface="Calibri"/>
                <a:ea typeface="Calibri"/>
                <a:cs typeface="Calibri"/>
                <a:sym typeface="Calibri"/>
              </a:rPr>
              <a:t> Junction</a:t>
            </a:r>
            <a:endParaRPr/>
          </a:p>
        </p:txBody>
      </p:sp>
      <p:pic>
        <p:nvPicPr>
          <p:cNvPr id="289" name="Google Shape;289;p31"/>
          <p:cNvPicPr preferRelativeResize="0"/>
          <p:nvPr/>
        </p:nvPicPr>
        <p:blipFill rotWithShape="1">
          <a:blip r:embed="rId3">
            <a:alphaModFix/>
          </a:blip>
          <a:srcRect b="0" l="0" r="0" t="0"/>
          <a:stretch/>
        </p:blipFill>
        <p:spPr>
          <a:xfrm>
            <a:off x="3505200" y="1143000"/>
            <a:ext cx="5334000" cy="5132387"/>
          </a:xfrm>
          <a:prstGeom prst="rect">
            <a:avLst/>
          </a:prstGeom>
          <a:noFill/>
          <a:ln>
            <a:noFill/>
          </a:ln>
        </p:spPr>
      </p:pic>
      <p:sp>
        <p:nvSpPr>
          <p:cNvPr id="290" name="Google Shape;290;p31"/>
          <p:cNvSpPr txBox="1"/>
          <p:nvPr/>
        </p:nvSpPr>
        <p:spPr>
          <a:xfrm>
            <a:off x="3276600" y="6477000"/>
            <a:ext cx="3125787" cy="2143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800"/>
              <a:buFont typeface="Arial"/>
              <a:buNone/>
            </a:pPr>
            <a:r>
              <a:rPr b="0" i="0" lang="en-US" sz="800" u="none">
                <a:solidFill>
                  <a:schemeClr val="dk1"/>
                </a:solidFill>
                <a:latin typeface="Arial"/>
                <a:ea typeface="Arial"/>
                <a:cs typeface="Arial"/>
                <a:sym typeface="Arial"/>
              </a:rPr>
              <a:t>Optical Fiber communications, 3</a:t>
            </a:r>
            <a:r>
              <a:rPr b="0" baseline="30000" i="0" lang="en-US" sz="800" u="none">
                <a:solidFill>
                  <a:schemeClr val="dk1"/>
                </a:solidFill>
                <a:latin typeface="Arial"/>
                <a:ea typeface="Arial"/>
                <a:cs typeface="Arial"/>
                <a:sym typeface="Arial"/>
              </a:rPr>
              <a:t>rd</a:t>
            </a:r>
            <a:r>
              <a:rPr b="0" i="0" lang="en-US" sz="800" u="none">
                <a:solidFill>
                  <a:schemeClr val="dk1"/>
                </a:solidFill>
                <a:latin typeface="Arial"/>
                <a:ea typeface="Arial"/>
                <a:cs typeface="Arial"/>
                <a:sym typeface="Arial"/>
              </a:rPr>
              <a:t> ed.,G.Keiser,McGrawHill, 2000</a:t>
            </a:r>
            <a:endParaRPr/>
          </a:p>
        </p:txBody>
      </p:sp>
      <p:sp>
        <p:nvSpPr>
          <p:cNvPr id="291" name="Google Shape;291;p31"/>
          <p:cNvSpPr txBox="1"/>
          <p:nvPr/>
        </p:nvSpPr>
        <p:spPr>
          <a:xfrm>
            <a:off x="152400" y="1524000"/>
            <a:ext cx="3517900" cy="825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Times New Roman"/>
              <a:buNone/>
            </a:pPr>
            <a:r>
              <a:rPr b="0" i="0" lang="en-US" sz="1600" u="none">
                <a:solidFill>
                  <a:schemeClr val="dk1"/>
                </a:solidFill>
                <a:latin typeface="Times New Roman"/>
                <a:ea typeface="Times New Roman"/>
                <a:cs typeface="Times New Roman"/>
                <a:sym typeface="Times New Roman"/>
              </a:rPr>
              <a:t>Electron diffusion across a pn junction </a:t>
            </a:r>
            <a:endParaRPr/>
          </a:p>
          <a:p>
            <a:pPr indent="0" lvl="0" marL="0" marR="0" rtl="0" algn="l">
              <a:lnSpc>
                <a:spcPct val="100000"/>
              </a:lnSpc>
              <a:spcBef>
                <a:spcPts val="0"/>
              </a:spcBef>
              <a:spcAft>
                <a:spcPts val="0"/>
              </a:spcAft>
              <a:buClr>
                <a:schemeClr val="dk1"/>
              </a:buClr>
              <a:buSzPts val="1600"/>
              <a:buFont typeface="Times New Roman"/>
              <a:buNone/>
            </a:pPr>
            <a:r>
              <a:rPr b="0" i="0" lang="en-US" sz="1600" u="none">
                <a:solidFill>
                  <a:schemeClr val="dk1"/>
                </a:solidFill>
                <a:latin typeface="Times New Roman"/>
                <a:ea typeface="Times New Roman"/>
                <a:cs typeface="Times New Roman"/>
                <a:sym typeface="Times New Roman"/>
              </a:rPr>
              <a:t>creates a barrier potential (electric field) </a:t>
            </a:r>
            <a:endParaRPr/>
          </a:p>
          <a:p>
            <a:pPr indent="0" lvl="0" marL="0" marR="0" rtl="0" algn="l">
              <a:lnSpc>
                <a:spcPct val="100000"/>
              </a:lnSpc>
              <a:spcBef>
                <a:spcPts val="0"/>
              </a:spcBef>
              <a:spcAft>
                <a:spcPts val="0"/>
              </a:spcAft>
              <a:buClr>
                <a:schemeClr val="dk1"/>
              </a:buClr>
              <a:buSzPts val="1600"/>
              <a:buFont typeface="Times New Roman"/>
              <a:buNone/>
            </a:pPr>
            <a:r>
              <a:rPr b="0" i="0" lang="en-US" sz="1600" u="none">
                <a:solidFill>
                  <a:schemeClr val="dk1"/>
                </a:solidFill>
                <a:latin typeface="Times New Roman"/>
                <a:ea typeface="Times New Roman"/>
                <a:cs typeface="Times New Roman"/>
                <a:sym typeface="Times New Roman"/>
              </a:rPr>
              <a:t>in the depletion region.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2"/>
          <p:cNvSpPr txBox="1"/>
          <p:nvPr>
            <p:ph type="title"/>
          </p:nvPr>
        </p:nvSpPr>
        <p:spPr>
          <a:xfrm>
            <a:off x="685800" y="304800"/>
            <a:ext cx="7772400" cy="762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2800"/>
              <a:buFont typeface="Calibri"/>
              <a:buNone/>
            </a:pPr>
            <a:r>
              <a:rPr b="0" i="0" lang="en-US" sz="2800" u="none">
                <a:solidFill>
                  <a:schemeClr val="accent2"/>
                </a:solidFill>
                <a:latin typeface="Calibri"/>
                <a:ea typeface="Calibri"/>
                <a:cs typeface="Calibri"/>
                <a:sym typeface="Calibri"/>
              </a:rPr>
              <a:t>Reverse-biased </a:t>
            </a:r>
            <a:r>
              <a:rPr b="0" i="1" lang="en-US" sz="2800" u="none">
                <a:solidFill>
                  <a:schemeClr val="accent2"/>
                </a:solidFill>
                <a:latin typeface="Calibri"/>
                <a:ea typeface="Calibri"/>
                <a:cs typeface="Calibri"/>
                <a:sym typeface="Calibri"/>
              </a:rPr>
              <a:t>pn</a:t>
            </a:r>
            <a:r>
              <a:rPr b="0" i="0" lang="en-US" sz="2800" u="none">
                <a:solidFill>
                  <a:schemeClr val="accent2"/>
                </a:solidFill>
                <a:latin typeface="Calibri"/>
                <a:ea typeface="Calibri"/>
                <a:cs typeface="Calibri"/>
                <a:sym typeface="Calibri"/>
              </a:rPr>
              <a:t> Junction</a:t>
            </a:r>
            <a:endParaRPr/>
          </a:p>
        </p:txBody>
      </p:sp>
      <p:pic>
        <p:nvPicPr>
          <p:cNvPr id="297" name="Google Shape;297;p32"/>
          <p:cNvPicPr preferRelativeResize="0"/>
          <p:nvPr/>
        </p:nvPicPr>
        <p:blipFill rotWithShape="1">
          <a:blip r:embed="rId3">
            <a:alphaModFix/>
          </a:blip>
          <a:srcRect b="0" l="0" r="0" t="0"/>
          <a:stretch/>
        </p:blipFill>
        <p:spPr>
          <a:xfrm>
            <a:off x="1143000" y="1143000"/>
            <a:ext cx="6858000" cy="4502150"/>
          </a:xfrm>
          <a:prstGeom prst="rect">
            <a:avLst/>
          </a:prstGeom>
          <a:noFill/>
          <a:ln>
            <a:noFill/>
          </a:ln>
        </p:spPr>
      </p:pic>
      <p:sp>
        <p:nvSpPr>
          <p:cNvPr id="298" name="Google Shape;298;p32"/>
          <p:cNvSpPr txBox="1"/>
          <p:nvPr/>
        </p:nvSpPr>
        <p:spPr>
          <a:xfrm>
            <a:off x="3276600" y="6477000"/>
            <a:ext cx="3125787" cy="2143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800"/>
              <a:buFont typeface="Arial"/>
              <a:buNone/>
            </a:pPr>
            <a:r>
              <a:rPr b="0" i="0" lang="en-US" sz="800" u="none">
                <a:solidFill>
                  <a:schemeClr val="dk1"/>
                </a:solidFill>
                <a:latin typeface="Arial"/>
                <a:ea typeface="Arial"/>
                <a:cs typeface="Arial"/>
                <a:sym typeface="Arial"/>
              </a:rPr>
              <a:t>Optical Fiber communications, 3</a:t>
            </a:r>
            <a:r>
              <a:rPr b="0" baseline="30000" i="0" lang="en-US" sz="800" u="none">
                <a:solidFill>
                  <a:schemeClr val="dk1"/>
                </a:solidFill>
                <a:latin typeface="Arial"/>
                <a:ea typeface="Arial"/>
                <a:cs typeface="Arial"/>
                <a:sym typeface="Arial"/>
              </a:rPr>
              <a:t>rd</a:t>
            </a:r>
            <a:r>
              <a:rPr b="0" i="0" lang="en-US" sz="800" u="none">
                <a:solidFill>
                  <a:schemeClr val="dk1"/>
                </a:solidFill>
                <a:latin typeface="Arial"/>
                <a:ea typeface="Arial"/>
                <a:cs typeface="Arial"/>
                <a:sym typeface="Arial"/>
              </a:rPr>
              <a:t> ed.,G.Keiser,McGrawHill, 2000</a:t>
            </a:r>
            <a:endParaRPr/>
          </a:p>
        </p:txBody>
      </p:sp>
      <p:sp>
        <p:nvSpPr>
          <p:cNvPr id="299" name="Google Shape;299;p32"/>
          <p:cNvSpPr txBox="1"/>
          <p:nvPr/>
        </p:nvSpPr>
        <p:spPr>
          <a:xfrm>
            <a:off x="288925" y="5649912"/>
            <a:ext cx="7964487"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Times New Roman"/>
              <a:buNone/>
            </a:pPr>
            <a:r>
              <a:rPr b="0" i="0" lang="en-US" sz="1400" u="none">
                <a:solidFill>
                  <a:schemeClr val="dk1"/>
                </a:solidFill>
                <a:latin typeface="Times New Roman"/>
                <a:ea typeface="Times New Roman"/>
                <a:cs typeface="Times New Roman"/>
                <a:sym typeface="Times New Roman"/>
              </a:rPr>
              <a:t>A reverse bias widens the depletion region, but allows minority carriers to move freely with the applied field.</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3"/>
          <p:cNvSpPr txBox="1"/>
          <p:nvPr>
            <p:ph type="title"/>
          </p:nvPr>
        </p:nvSpPr>
        <p:spPr>
          <a:xfrm>
            <a:off x="685800" y="381000"/>
            <a:ext cx="7772400" cy="609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2800"/>
              <a:buFont typeface="Calibri"/>
              <a:buNone/>
            </a:pPr>
            <a:r>
              <a:rPr b="0" i="0" lang="en-US" sz="2800" u="none">
                <a:solidFill>
                  <a:schemeClr val="accent2"/>
                </a:solidFill>
                <a:latin typeface="Calibri"/>
                <a:ea typeface="Calibri"/>
                <a:cs typeface="Calibri"/>
                <a:sym typeface="Calibri"/>
              </a:rPr>
              <a:t>Forward-biased </a:t>
            </a:r>
            <a:r>
              <a:rPr b="0" i="1" lang="en-US" sz="2800" u="none">
                <a:solidFill>
                  <a:schemeClr val="accent2"/>
                </a:solidFill>
                <a:latin typeface="Calibri"/>
                <a:ea typeface="Calibri"/>
                <a:cs typeface="Calibri"/>
                <a:sym typeface="Calibri"/>
              </a:rPr>
              <a:t>pn</a:t>
            </a:r>
            <a:r>
              <a:rPr b="0" i="0" lang="en-US" sz="2800" u="none">
                <a:solidFill>
                  <a:schemeClr val="accent2"/>
                </a:solidFill>
                <a:latin typeface="Calibri"/>
                <a:ea typeface="Calibri"/>
                <a:cs typeface="Calibri"/>
                <a:sym typeface="Calibri"/>
              </a:rPr>
              <a:t> Junction</a:t>
            </a:r>
            <a:endParaRPr/>
          </a:p>
        </p:txBody>
      </p:sp>
      <p:pic>
        <p:nvPicPr>
          <p:cNvPr id="305" name="Google Shape;305;p33"/>
          <p:cNvPicPr preferRelativeResize="0"/>
          <p:nvPr/>
        </p:nvPicPr>
        <p:blipFill rotWithShape="1">
          <a:blip r:embed="rId3">
            <a:alphaModFix/>
          </a:blip>
          <a:srcRect b="0" l="0" r="0" t="0"/>
          <a:stretch/>
        </p:blipFill>
        <p:spPr>
          <a:xfrm>
            <a:off x="914400" y="1371600"/>
            <a:ext cx="7543800" cy="4359275"/>
          </a:xfrm>
          <a:prstGeom prst="rect">
            <a:avLst/>
          </a:prstGeom>
          <a:noFill/>
          <a:ln>
            <a:noFill/>
          </a:ln>
        </p:spPr>
      </p:pic>
      <p:sp>
        <p:nvSpPr>
          <p:cNvPr id="306" name="Google Shape;306;p33"/>
          <p:cNvSpPr txBox="1"/>
          <p:nvPr/>
        </p:nvSpPr>
        <p:spPr>
          <a:xfrm>
            <a:off x="3276600" y="6477000"/>
            <a:ext cx="3125787" cy="2143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800"/>
              <a:buFont typeface="Arial"/>
              <a:buNone/>
            </a:pPr>
            <a:r>
              <a:rPr b="0" i="0" lang="en-US" sz="800" u="none">
                <a:solidFill>
                  <a:schemeClr val="dk1"/>
                </a:solidFill>
                <a:latin typeface="Arial"/>
                <a:ea typeface="Arial"/>
                <a:cs typeface="Arial"/>
                <a:sym typeface="Arial"/>
              </a:rPr>
              <a:t>Optical Fiber communications, 3</a:t>
            </a:r>
            <a:r>
              <a:rPr b="0" baseline="30000" i="0" lang="en-US" sz="800" u="none">
                <a:solidFill>
                  <a:schemeClr val="dk1"/>
                </a:solidFill>
                <a:latin typeface="Arial"/>
                <a:ea typeface="Arial"/>
                <a:cs typeface="Arial"/>
                <a:sym typeface="Arial"/>
              </a:rPr>
              <a:t>rd</a:t>
            </a:r>
            <a:r>
              <a:rPr b="0" i="0" lang="en-US" sz="800" u="none">
                <a:solidFill>
                  <a:schemeClr val="dk1"/>
                </a:solidFill>
                <a:latin typeface="Arial"/>
                <a:ea typeface="Arial"/>
                <a:cs typeface="Arial"/>
                <a:sym typeface="Arial"/>
              </a:rPr>
              <a:t> ed.,G.Keiser,McGrawHill, 2000</a:t>
            </a:r>
            <a:endParaRPr/>
          </a:p>
        </p:txBody>
      </p:sp>
      <p:sp>
        <p:nvSpPr>
          <p:cNvPr id="307" name="Google Shape;307;p33"/>
          <p:cNvSpPr txBox="1"/>
          <p:nvPr/>
        </p:nvSpPr>
        <p:spPr>
          <a:xfrm>
            <a:off x="212725" y="5802312"/>
            <a:ext cx="7621587"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Times New Roman"/>
              <a:buNone/>
            </a:pPr>
            <a:r>
              <a:rPr b="0" i="0" lang="en-US" sz="1400" u="none">
                <a:solidFill>
                  <a:schemeClr val="dk1"/>
                </a:solidFill>
                <a:latin typeface="Times New Roman"/>
                <a:ea typeface="Times New Roman"/>
                <a:cs typeface="Times New Roman"/>
                <a:sym typeface="Times New Roman"/>
              </a:rPr>
              <a:t>Lowering the barrier potential with a forward bias allows majority carriers to diffuse across the junction</a:t>
            </a:r>
            <a:r>
              <a:rPr b="0" i="0" lang="en-US" sz="1400" u="none">
                <a:solidFill>
                  <a:schemeClr val="accent2"/>
                </a:solidFill>
                <a:latin typeface="Times New Roman"/>
                <a:ea typeface="Times New Roman"/>
                <a:cs typeface="Times New Roman"/>
                <a:sym typeface="Times New Roman"/>
              </a:rPr>
              <a: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34"/>
          <p:cNvPicPr preferRelativeResize="0"/>
          <p:nvPr/>
        </p:nvPicPr>
        <p:blipFill rotWithShape="1">
          <a:blip r:embed="rId3">
            <a:alphaModFix/>
          </a:blip>
          <a:srcRect b="0" l="0" r="0" t="0"/>
          <a:stretch/>
        </p:blipFill>
        <p:spPr>
          <a:xfrm>
            <a:off x="1676400" y="1600200"/>
            <a:ext cx="6280150" cy="4943475"/>
          </a:xfrm>
          <a:prstGeom prst="rect">
            <a:avLst/>
          </a:prstGeom>
          <a:noFill/>
          <a:ln>
            <a:noFill/>
          </a:ln>
        </p:spPr>
      </p:pic>
      <p:sp>
        <p:nvSpPr>
          <p:cNvPr id="313" name="Google Shape;313;p34"/>
          <p:cNvSpPr txBox="1"/>
          <p:nvPr>
            <p:ph type="title"/>
          </p:nvPr>
        </p:nvSpPr>
        <p:spPr>
          <a:xfrm>
            <a:off x="762000" y="228600"/>
            <a:ext cx="7772400" cy="762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2800"/>
              <a:buFont typeface="Calibri"/>
              <a:buNone/>
            </a:pPr>
            <a:r>
              <a:rPr b="0" i="0" lang="en-US" sz="2800" u="none">
                <a:solidFill>
                  <a:schemeClr val="accent2"/>
                </a:solidFill>
                <a:latin typeface="Calibri"/>
                <a:ea typeface="Calibri"/>
                <a:cs typeface="Calibri"/>
                <a:sym typeface="Calibri"/>
              </a:rPr>
              <a:t>Direct Band Gap Semiconductors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5"/>
          <p:cNvSpPr txBox="1"/>
          <p:nvPr>
            <p:ph type="title"/>
          </p:nvPr>
        </p:nvSpPr>
        <p:spPr>
          <a:xfrm>
            <a:off x="685800" y="228600"/>
            <a:ext cx="7772400" cy="533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2800"/>
              <a:buFont typeface="Calibri"/>
              <a:buNone/>
            </a:pPr>
            <a:r>
              <a:rPr b="0" i="0" lang="en-US" sz="2800" u="none">
                <a:solidFill>
                  <a:schemeClr val="accent2"/>
                </a:solidFill>
                <a:latin typeface="Calibri"/>
                <a:ea typeface="Calibri"/>
                <a:cs typeface="Calibri"/>
                <a:sym typeface="Calibri"/>
              </a:rPr>
              <a:t>Indirect Band Gap Semiconductors</a:t>
            </a:r>
            <a:endParaRPr/>
          </a:p>
        </p:txBody>
      </p:sp>
      <p:pic>
        <p:nvPicPr>
          <p:cNvPr id="319" name="Google Shape;319;p35"/>
          <p:cNvPicPr preferRelativeResize="0"/>
          <p:nvPr/>
        </p:nvPicPr>
        <p:blipFill rotWithShape="1">
          <a:blip r:embed="rId3">
            <a:alphaModFix/>
          </a:blip>
          <a:srcRect b="0" l="0" r="0" t="0"/>
          <a:stretch/>
        </p:blipFill>
        <p:spPr>
          <a:xfrm>
            <a:off x="0" y="1377950"/>
            <a:ext cx="9144000" cy="414496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6"/>
          <p:cNvSpPr txBox="1"/>
          <p:nvPr>
            <p:ph type="title"/>
          </p:nvPr>
        </p:nvSpPr>
        <p:spPr>
          <a:xfrm>
            <a:off x="685800" y="304800"/>
            <a:ext cx="7772400" cy="762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2800"/>
              <a:buFont typeface="Calibri"/>
              <a:buNone/>
            </a:pPr>
            <a:r>
              <a:rPr b="0" i="0" lang="en-US" sz="2800" u="none">
                <a:solidFill>
                  <a:schemeClr val="accent2"/>
                </a:solidFill>
                <a:latin typeface="Calibri"/>
                <a:ea typeface="Calibri"/>
                <a:cs typeface="Calibri"/>
                <a:sym typeface="Calibri"/>
              </a:rPr>
              <a:t>Light-Emitting Diodes (LEDs)</a:t>
            </a:r>
            <a:endParaRPr/>
          </a:p>
        </p:txBody>
      </p:sp>
      <p:sp>
        <p:nvSpPr>
          <p:cNvPr id="325" name="Google Shape;325;p36"/>
          <p:cNvSpPr txBox="1"/>
          <p:nvPr>
            <p:ph idx="1" type="body"/>
          </p:nvPr>
        </p:nvSpPr>
        <p:spPr>
          <a:xfrm>
            <a:off x="685800" y="1295400"/>
            <a:ext cx="7772400" cy="48006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Calibri"/>
                <a:ea typeface="Calibri"/>
                <a:cs typeface="Calibri"/>
                <a:sym typeface="Calibri"/>
              </a:rPr>
              <a:t>For photonic communications requiring data rate 100-200 Mb/s with multimode fiber with tens of microwatts, LEDs are usually the best choice.</a:t>
            </a:r>
            <a:endParaRPr/>
          </a:p>
          <a:p>
            <a:pPr indent="-342900" lvl="0" marL="342900" rtl="0" algn="l">
              <a:lnSpc>
                <a:spcPct val="100000"/>
              </a:lnSpc>
              <a:spcBef>
                <a:spcPts val="400"/>
              </a:spcBef>
              <a:spcAft>
                <a:spcPts val="0"/>
              </a:spcAft>
              <a:buClr>
                <a:schemeClr val="dk1"/>
              </a:buClr>
              <a:buSzPts val="2000"/>
              <a:buFont typeface="Arial"/>
              <a:buChar char="•"/>
            </a:pPr>
            <a:r>
              <a:rPr b="0" i="0" lang="en-US" sz="2000" u="none">
                <a:solidFill>
                  <a:schemeClr val="dk1"/>
                </a:solidFill>
                <a:latin typeface="Calibri"/>
                <a:ea typeface="Calibri"/>
                <a:cs typeface="Calibri"/>
                <a:sym typeface="Calibri"/>
              </a:rPr>
              <a:t>LED configurations being used in photonic communications:</a:t>
            </a:r>
            <a:endParaRPr/>
          </a:p>
          <a:p>
            <a:pPr indent="-342900" lvl="0" marL="342900" rtl="0" algn="l">
              <a:lnSpc>
                <a:spcPct val="100000"/>
              </a:lnSpc>
              <a:spcBef>
                <a:spcPts val="400"/>
              </a:spcBef>
              <a:spcAft>
                <a:spcPts val="0"/>
              </a:spcAft>
              <a:buClr>
                <a:schemeClr val="dk1"/>
              </a:buClr>
              <a:buSzPts val="2000"/>
              <a:buNone/>
            </a:pPr>
            <a:r>
              <a:rPr b="0" i="0" lang="en-US" sz="2000" u="none">
                <a:solidFill>
                  <a:schemeClr val="dk1"/>
                </a:solidFill>
                <a:latin typeface="Calibri"/>
                <a:ea typeface="Calibri"/>
                <a:cs typeface="Calibri"/>
                <a:sym typeface="Calibri"/>
              </a:rPr>
              <a:t>     1- Surface Emitters (Front Emitters)</a:t>
            </a:r>
            <a:endParaRPr/>
          </a:p>
          <a:p>
            <a:pPr indent="-342900" lvl="0" marL="342900" rtl="0" algn="l">
              <a:lnSpc>
                <a:spcPct val="100000"/>
              </a:lnSpc>
              <a:spcBef>
                <a:spcPts val="400"/>
              </a:spcBef>
              <a:spcAft>
                <a:spcPts val="0"/>
              </a:spcAft>
              <a:buClr>
                <a:schemeClr val="dk1"/>
              </a:buClr>
              <a:buSzPts val="2000"/>
              <a:buNone/>
            </a:pPr>
            <a:r>
              <a:rPr b="0" i="0" lang="en-US" sz="2000" u="none">
                <a:solidFill>
                  <a:schemeClr val="dk1"/>
                </a:solidFill>
                <a:latin typeface="Calibri"/>
                <a:ea typeface="Calibri"/>
                <a:cs typeface="Calibri"/>
                <a:sym typeface="Calibri"/>
              </a:rPr>
              <a:t>     2- Edge Emitters</a:t>
            </a:r>
            <a:endParaRPr/>
          </a:p>
          <a:p>
            <a:pPr indent="-215900" lvl="0" marL="342900" rtl="0" algn="l">
              <a:spcBef>
                <a:spcPts val="400"/>
              </a:spcBef>
              <a:spcAft>
                <a:spcPts val="0"/>
              </a:spcAft>
              <a:buClr>
                <a:schemeClr val="dk1"/>
              </a:buClr>
              <a:buSzPts val="2000"/>
              <a:buNone/>
            </a:pPr>
            <a:r>
              <a:t/>
            </a:r>
            <a:endParaRPr b="0" i="0" sz="2000" u="none">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37"/>
          <p:cNvPicPr preferRelativeResize="0"/>
          <p:nvPr/>
        </p:nvPicPr>
        <p:blipFill rotWithShape="1">
          <a:blip r:embed="rId3">
            <a:alphaModFix/>
          </a:blip>
          <a:srcRect b="0" l="0" r="0" t="0"/>
          <a:stretch/>
        </p:blipFill>
        <p:spPr>
          <a:xfrm>
            <a:off x="2743200" y="304800"/>
            <a:ext cx="6134100" cy="6224587"/>
          </a:xfrm>
          <a:prstGeom prst="rect">
            <a:avLst/>
          </a:prstGeom>
          <a:noFill/>
          <a:ln>
            <a:noFill/>
          </a:ln>
        </p:spPr>
      </p:pic>
      <p:sp>
        <p:nvSpPr>
          <p:cNvPr id="331" name="Google Shape;331;p37"/>
          <p:cNvSpPr txBox="1"/>
          <p:nvPr/>
        </p:nvSpPr>
        <p:spPr>
          <a:xfrm>
            <a:off x="3276600" y="6567487"/>
            <a:ext cx="3125787" cy="2143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800"/>
              <a:buFont typeface="Arial"/>
              <a:buNone/>
            </a:pPr>
            <a:r>
              <a:rPr b="0" i="0" lang="en-US" sz="800" u="none">
                <a:solidFill>
                  <a:schemeClr val="dk1"/>
                </a:solidFill>
                <a:latin typeface="Arial"/>
                <a:ea typeface="Arial"/>
                <a:cs typeface="Arial"/>
                <a:sym typeface="Arial"/>
              </a:rPr>
              <a:t>Optical Fiber communications, 3</a:t>
            </a:r>
            <a:r>
              <a:rPr b="0" baseline="30000" i="0" lang="en-US" sz="800" u="none">
                <a:solidFill>
                  <a:schemeClr val="dk1"/>
                </a:solidFill>
                <a:latin typeface="Arial"/>
                <a:ea typeface="Arial"/>
                <a:cs typeface="Arial"/>
                <a:sym typeface="Arial"/>
              </a:rPr>
              <a:t>rd</a:t>
            </a:r>
            <a:r>
              <a:rPr b="0" i="0" lang="en-US" sz="800" u="none">
                <a:solidFill>
                  <a:schemeClr val="dk1"/>
                </a:solidFill>
                <a:latin typeface="Arial"/>
                <a:ea typeface="Arial"/>
                <a:cs typeface="Arial"/>
                <a:sym typeface="Arial"/>
              </a:rPr>
              <a:t> ed.,G.Keiser,McGrawHill, 2000</a:t>
            </a:r>
            <a:endParaRPr/>
          </a:p>
        </p:txBody>
      </p:sp>
      <p:sp>
        <p:nvSpPr>
          <p:cNvPr id="332" name="Google Shape;332;p37"/>
          <p:cNvSpPr txBox="1"/>
          <p:nvPr/>
        </p:nvSpPr>
        <p:spPr>
          <a:xfrm>
            <a:off x="0" y="1828800"/>
            <a:ext cx="3362325" cy="32829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Times New Roman"/>
              <a:buNone/>
            </a:pPr>
            <a:r>
              <a:rPr b="0" i="0" lang="en-US" sz="1400" u="none">
                <a:solidFill>
                  <a:schemeClr val="dk1"/>
                </a:solidFill>
                <a:latin typeface="Times New Roman"/>
                <a:ea typeface="Times New Roman"/>
                <a:cs typeface="Times New Roman"/>
                <a:sym typeface="Times New Roman"/>
              </a:rPr>
              <a:t>Cross-section drawing of a typical </a:t>
            </a:r>
            <a:endParaRPr/>
          </a:p>
          <a:p>
            <a:pPr indent="0" lvl="0" marL="0" marR="0" rtl="0" algn="l">
              <a:lnSpc>
                <a:spcPct val="100000"/>
              </a:lnSpc>
              <a:spcBef>
                <a:spcPts val="0"/>
              </a:spcBef>
              <a:spcAft>
                <a:spcPts val="0"/>
              </a:spcAft>
              <a:buClr>
                <a:schemeClr val="dk1"/>
              </a:buClr>
              <a:buSzPts val="1400"/>
              <a:buFont typeface="Times New Roman"/>
              <a:buNone/>
            </a:pPr>
            <a:r>
              <a:rPr b="0" i="0" lang="en-US" sz="1400" u="none">
                <a:solidFill>
                  <a:schemeClr val="dk1"/>
                </a:solidFill>
                <a:latin typeface="Times New Roman"/>
                <a:ea typeface="Times New Roman"/>
                <a:cs typeface="Times New Roman"/>
                <a:sym typeface="Times New Roman"/>
              </a:rPr>
              <a:t>GaAlAs double heterostructure light </a:t>
            </a:r>
            <a:endParaRPr/>
          </a:p>
          <a:p>
            <a:pPr indent="0" lvl="0" marL="0" marR="0" rtl="0" algn="l">
              <a:lnSpc>
                <a:spcPct val="100000"/>
              </a:lnSpc>
              <a:spcBef>
                <a:spcPts val="0"/>
              </a:spcBef>
              <a:spcAft>
                <a:spcPts val="0"/>
              </a:spcAft>
              <a:buClr>
                <a:schemeClr val="dk1"/>
              </a:buClr>
              <a:buSzPts val="1400"/>
              <a:buFont typeface="Times New Roman"/>
              <a:buNone/>
            </a:pPr>
            <a:r>
              <a:rPr b="0" i="0" lang="en-US" sz="1400" u="none">
                <a:solidFill>
                  <a:schemeClr val="dk1"/>
                </a:solidFill>
                <a:latin typeface="Times New Roman"/>
                <a:ea typeface="Times New Roman"/>
                <a:cs typeface="Times New Roman"/>
                <a:sym typeface="Times New Roman"/>
              </a:rPr>
              <a:t>emitter. In this structure, x&gt;y to provide </a:t>
            </a:r>
            <a:endParaRPr/>
          </a:p>
          <a:p>
            <a:pPr indent="0" lvl="0" marL="0" marR="0" rtl="0" algn="l">
              <a:lnSpc>
                <a:spcPct val="100000"/>
              </a:lnSpc>
              <a:spcBef>
                <a:spcPts val="0"/>
              </a:spcBef>
              <a:spcAft>
                <a:spcPts val="0"/>
              </a:spcAft>
              <a:buClr>
                <a:schemeClr val="dk1"/>
              </a:buClr>
              <a:buSzPts val="1400"/>
              <a:buFont typeface="Times New Roman"/>
              <a:buNone/>
            </a:pPr>
            <a:r>
              <a:rPr b="0" i="0" lang="en-US" sz="1400" u="none">
                <a:solidFill>
                  <a:schemeClr val="dk1"/>
                </a:solidFill>
                <a:latin typeface="Times New Roman"/>
                <a:ea typeface="Times New Roman"/>
                <a:cs typeface="Times New Roman"/>
                <a:sym typeface="Times New Roman"/>
              </a:rPr>
              <a:t>for both carrier confinement and optical </a:t>
            </a:r>
            <a:endParaRPr/>
          </a:p>
          <a:p>
            <a:pPr indent="0" lvl="0" marL="0" marR="0" rtl="0" algn="l">
              <a:lnSpc>
                <a:spcPct val="100000"/>
              </a:lnSpc>
              <a:spcBef>
                <a:spcPts val="0"/>
              </a:spcBef>
              <a:spcAft>
                <a:spcPts val="0"/>
              </a:spcAft>
              <a:buClr>
                <a:schemeClr val="dk1"/>
              </a:buClr>
              <a:buSzPts val="1400"/>
              <a:buFont typeface="Times New Roman"/>
              <a:buNone/>
            </a:pPr>
            <a:r>
              <a:rPr b="0" i="0" lang="en-US" sz="1400" u="none">
                <a:solidFill>
                  <a:schemeClr val="dk1"/>
                </a:solidFill>
                <a:latin typeface="Times New Roman"/>
                <a:ea typeface="Times New Roman"/>
                <a:cs typeface="Times New Roman"/>
                <a:sym typeface="Times New Roman"/>
              </a:rPr>
              <a:t>guiding. </a:t>
            </a:r>
            <a:endParaRPr/>
          </a:p>
          <a:p>
            <a:pPr indent="0" lvl="0" marL="0" marR="0" rtl="0" algn="l">
              <a:lnSpc>
                <a:spcPct val="100000"/>
              </a:lnSpc>
              <a:spcBef>
                <a:spcPts val="0"/>
              </a:spcBef>
              <a:spcAft>
                <a:spcPts val="0"/>
              </a:spcAft>
              <a:buClr>
                <a:schemeClr val="dk1"/>
              </a:buClr>
              <a:buSzPts val="1400"/>
              <a:buFont typeface="Times New Roman"/>
              <a:buNone/>
            </a:pPr>
            <a:r>
              <a:rPr b="0" i="0" lang="en-US" sz="1400" u="none">
                <a:solidFill>
                  <a:schemeClr val="dk1"/>
                </a:solidFill>
                <a:latin typeface="Times New Roman"/>
                <a:ea typeface="Times New Roman"/>
                <a:cs typeface="Times New Roman"/>
                <a:sym typeface="Times New Roman"/>
              </a:rPr>
              <a:t>b) Energy-band diagram showing the </a:t>
            </a:r>
            <a:endParaRPr/>
          </a:p>
          <a:p>
            <a:pPr indent="0" lvl="0" marL="0" marR="0" rtl="0" algn="l">
              <a:lnSpc>
                <a:spcPct val="100000"/>
              </a:lnSpc>
              <a:spcBef>
                <a:spcPts val="0"/>
              </a:spcBef>
              <a:spcAft>
                <a:spcPts val="0"/>
              </a:spcAft>
              <a:buClr>
                <a:schemeClr val="dk1"/>
              </a:buClr>
              <a:buSzPts val="1400"/>
              <a:buFont typeface="Times New Roman"/>
              <a:buNone/>
            </a:pPr>
            <a:r>
              <a:rPr b="0" i="0" lang="en-US" sz="1400" u="none">
                <a:solidFill>
                  <a:schemeClr val="dk1"/>
                </a:solidFill>
                <a:latin typeface="Times New Roman"/>
                <a:ea typeface="Times New Roman"/>
                <a:cs typeface="Times New Roman"/>
                <a:sym typeface="Times New Roman"/>
              </a:rPr>
              <a:t>active region, the electron &amp; hole </a:t>
            </a:r>
            <a:endParaRPr/>
          </a:p>
          <a:p>
            <a:pPr indent="0" lvl="0" marL="0" marR="0" rtl="0" algn="l">
              <a:lnSpc>
                <a:spcPct val="100000"/>
              </a:lnSpc>
              <a:spcBef>
                <a:spcPts val="0"/>
              </a:spcBef>
              <a:spcAft>
                <a:spcPts val="0"/>
              </a:spcAft>
              <a:buClr>
                <a:schemeClr val="dk1"/>
              </a:buClr>
              <a:buSzPts val="1400"/>
              <a:buFont typeface="Times New Roman"/>
              <a:buNone/>
            </a:pPr>
            <a:r>
              <a:rPr b="0" i="0" lang="en-US" sz="1400" u="none">
                <a:solidFill>
                  <a:schemeClr val="dk1"/>
                </a:solidFill>
                <a:latin typeface="Times New Roman"/>
                <a:ea typeface="Times New Roman"/>
                <a:cs typeface="Times New Roman"/>
                <a:sym typeface="Times New Roman"/>
              </a:rPr>
              <a:t>barriers which confine the charge carriers </a:t>
            </a:r>
            <a:endParaRPr/>
          </a:p>
          <a:p>
            <a:pPr indent="0" lvl="0" marL="0" marR="0" rtl="0" algn="l">
              <a:lnSpc>
                <a:spcPct val="100000"/>
              </a:lnSpc>
              <a:spcBef>
                <a:spcPts val="0"/>
              </a:spcBef>
              <a:spcAft>
                <a:spcPts val="0"/>
              </a:spcAft>
              <a:buClr>
                <a:schemeClr val="dk1"/>
              </a:buClr>
              <a:buSzPts val="1400"/>
              <a:buFont typeface="Times New Roman"/>
              <a:buNone/>
            </a:pPr>
            <a:r>
              <a:rPr b="0" i="0" lang="en-US" sz="1400" u="none">
                <a:solidFill>
                  <a:schemeClr val="dk1"/>
                </a:solidFill>
                <a:latin typeface="Times New Roman"/>
                <a:ea typeface="Times New Roman"/>
                <a:cs typeface="Times New Roman"/>
                <a:sym typeface="Times New Roman"/>
              </a:rPr>
              <a:t>to the active layer.  </a:t>
            </a:r>
            <a:endParaRPr/>
          </a:p>
          <a:p>
            <a:pPr indent="0" lvl="0" marL="0" marR="0" rtl="0" algn="l">
              <a:lnSpc>
                <a:spcPct val="100000"/>
              </a:lnSpc>
              <a:spcBef>
                <a:spcPts val="0"/>
              </a:spcBef>
              <a:spcAft>
                <a:spcPts val="0"/>
              </a:spcAft>
              <a:buClr>
                <a:schemeClr val="dk1"/>
              </a:buClr>
              <a:buSzPts val="1400"/>
              <a:buFont typeface="Times New Roman"/>
              <a:buNone/>
            </a:pPr>
            <a:r>
              <a:rPr b="0" i="0" lang="en-US" sz="1400" u="none">
                <a:solidFill>
                  <a:schemeClr val="dk1"/>
                </a:solidFill>
                <a:latin typeface="Times New Roman"/>
                <a:ea typeface="Times New Roman"/>
                <a:cs typeface="Times New Roman"/>
                <a:sym typeface="Times New Roman"/>
              </a:rPr>
              <a:t>c) Variations in the refractive index; the </a:t>
            </a:r>
            <a:endParaRPr/>
          </a:p>
          <a:p>
            <a:pPr indent="0" lvl="0" marL="0" marR="0" rtl="0" algn="l">
              <a:lnSpc>
                <a:spcPct val="100000"/>
              </a:lnSpc>
              <a:spcBef>
                <a:spcPts val="0"/>
              </a:spcBef>
              <a:spcAft>
                <a:spcPts val="0"/>
              </a:spcAft>
              <a:buClr>
                <a:schemeClr val="dk1"/>
              </a:buClr>
              <a:buSzPts val="1400"/>
              <a:buFont typeface="Times New Roman"/>
              <a:buNone/>
            </a:pPr>
            <a:r>
              <a:rPr b="0" i="0" lang="en-US" sz="1400" u="none">
                <a:solidFill>
                  <a:schemeClr val="dk1"/>
                </a:solidFill>
                <a:latin typeface="Times New Roman"/>
                <a:ea typeface="Times New Roman"/>
                <a:cs typeface="Times New Roman"/>
                <a:sym typeface="Times New Roman"/>
              </a:rPr>
              <a:t>lower refractive index of the material in </a:t>
            </a:r>
            <a:endParaRPr/>
          </a:p>
          <a:p>
            <a:pPr indent="0" lvl="0" marL="0" marR="0" rtl="0" algn="l">
              <a:lnSpc>
                <a:spcPct val="100000"/>
              </a:lnSpc>
              <a:spcBef>
                <a:spcPts val="0"/>
              </a:spcBef>
              <a:spcAft>
                <a:spcPts val="0"/>
              </a:spcAft>
              <a:buClr>
                <a:schemeClr val="dk1"/>
              </a:buClr>
              <a:buSzPts val="1400"/>
              <a:buFont typeface="Times New Roman"/>
              <a:buNone/>
            </a:pPr>
            <a:r>
              <a:rPr b="0" i="0" lang="en-US" sz="1400" u="none">
                <a:solidFill>
                  <a:schemeClr val="dk1"/>
                </a:solidFill>
                <a:latin typeface="Times New Roman"/>
                <a:ea typeface="Times New Roman"/>
                <a:cs typeface="Times New Roman"/>
                <a:sym typeface="Times New Roman"/>
              </a:rPr>
              <a:t>regions 1 and 5 creates an optical barrier </a:t>
            </a:r>
            <a:endParaRPr/>
          </a:p>
          <a:p>
            <a:pPr indent="0" lvl="0" marL="0" marR="0" rtl="0" algn="l">
              <a:lnSpc>
                <a:spcPct val="100000"/>
              </a:lnSpc>
              <a:spcBef>
                <a:spcPts val="0"/>
              </a:spcBef>
              <a:spcAft>
                <a:spcPts val="0"/>
              </a:spcAft>
              <a:buClr>
                <a:schemeClr val="dk1"/>
              </a:buClr>
              <a:buSzPts val="1400"/>
              <a:buFont typeface="Times New Roman"/>
              <a:buNone/>
            </a:pPr>
            <a:r>
              <a:rPr b="0" i="0" lang="en-US" sz="1400" u="none">
                <a:solidFill>
                  <a:schemeClr val="dk1"/>
                </a:solidFill>
                <a:latin typeface="Times New Roman"/>
                <a:ea typeface="Times New Roman"/>
                <a:cs typeface="Times New Roman"/>
                <a:sym typeface="Times New Roman"/>
              </a:rPr>
              <a:t>around the waveguide because of the higher </a:t>
            </a:r>
            <a:endParaRPr/>
          </a:p>
          <a:p>
            <a:pPr indent="0" lvl="0" marL="0" marR="0" rtl="0" algn="l">
              <a:lnSpc>
                <a:spcPct val="100000"/>
              </a:lnSpc>
              <a:spcBef>
                <a:spcPts val="0"/>
              </a:spcBef>
              <a:spcAft>
                <a:spcPts val="0"/>
              </a:spcAft>
              <a:buClr>
                <a:schemeClr val="dk1"/>
              </a:buClr>
              <a:buSzPts val="1400"/>
              <a:buFont typeface="Times New Roman"/>
              <a:buNone/>
            </a:pPr>
            <a:r>
              <a:rPr b="0" i="0" lang="en-US" sz="1400" u="none">
                <a:solidFill>
                  <a:schemeClr val="dk1"/>
                </a:solidFill>
                <a:latin typeface="Times New Roman"/>
                <a:ea typeface="Times New Roman"/>
                <a:cs typeface="Times New Roman"/>
                <a:sym typeface="Times New Roman"/>
              </a:rPr>
              <a:t>band-gap energy of this material.</a:t>
            </a:r>
            <a:endParaRPr/>
          </a:p>
          <a:p>
            <a:pPr indent="0" lvl="0" marL="0" marR="0" rtl="0" algn="l">
              <a:lnSpc>
                <a:spcPct val="100000"/>
              </a:lnSpc>
              <a:spcBef>
                <a:spcPts val="0"/>
              </a:spcBef>
              <a:spcAft>
                <a:spcPts val="0"/>
              </a:spcAft>
              <a:buClr>
                <a:schemeClr val="dk1"/>
              </a:buClr>
              <a:buSzPts val="1400"/>
              <a:buFont typeface="Times New Roman"/>
              <a:buNone/>
            </a:pPr>
            <a:r>
              <a:rPr b="0" i="0" lang="en-US" sz="1400" u="none">
                <a:solidFill>
                  <a:schemeClr val="dk1"/>
                </a:solidFill>
                <a:latin typeface="Times New Roman"/>
                <a:ea typeface="Times New Roman"/>
                <a:cs typeface="Times New Roman"/>
                <a:sym typeface="Times New Roman"/>
              </a:rPr>
              <a:t> </a:t>
            </a:r>
            <a:endParaRPr/>
          </a:p>
        </p:txBody>
      </p:sp>
      <p:pic>
        <p:nvPicPr>
          <p:cNvPr id="333" name="Google Shape;333;p37"/>
          <p:cNvPicPr preferRelativeResize="0"/>
          <p:nvPr/>
        </p:nvPicPr>
        <p:blipFill rotWithShape="1">
          <a:blip r:embed="rId4">
            <a:alphaModFix/>
          </a:blip>
          <a:srcRect b="0" l="0" r="0" t="0"/>
          <a:stretch/>
        </p:blipFill>
        <p:spPr>
          <a:xfrm>
            <a:off x="304800" y="5105400"/>
            <a:ext cx="1854200" cy="754062"/>
          </a:xfrm>
          <a:prstGeom prst="rect">
            <a:avLst/>
          </a:prstGeom>
          <a:noFill/>
          <a:ln>
            <a:noFill/>
          </a:ln>
        </p:spPr>
      </p:pic>
      <p:sp>
        <p:nvSpPr>
          <p:cNvPr id="334" name="Google Shape;334;p37"/>
          <p:cNvSpPr txBox="1"/>
          <p:nvPr/>
        </p:nvSpPr>
        <p:spPr>
          <a:xfrm>
            <a:off x="2346325" y="5294312"/>
            <a:ext cx="488950" cy="2746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[4-3]</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8"/>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0000"/>
              </a:buClr>
              <a:buSzPts val="4400"/>
              <a:buFont typeface="Calibri"/>
              <a:buNone/>
            </a:pPr>
            <a:r>
              <a:rPr b="0" i="0" lang="en-US" sz="4400" u="none">
                <a:solidFill>
                  <a:srgbClr val="FF0000"/>
                </a:solidFill>
                <a:latin typeface="Calibri"/>
                <a:ea typeface="Calibri"/>
                <a:cs typeface="Calibri"/>
                <a:sym typeface="Calibri"/>
              </a:rPr>
              <a:t>Light-Emitting Diodes (LEDs)</a:t>
            </a:r>
            <a:endParaRPr/>
          </a:p>
        </p:txBody>
      </p:sp>
      <p:sp>
        <p:nvSpPr>
          <p:cNvPr id="340" name="Google Shape;340;p38"/>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200"/>
              <a:buFont typeface="Arial"/>
              <a:buChar char="•"/>
            </a:pPr>
            <a:r>
              <a:rPr b="0" i="0" lang="en-US" sz="3200" u="none">
                <a:solidFill>
                  <a:schemeClr val="dk1"/>
                </a:solidFill>
                <a:latin typeface="Calibri"/>
                <a:ea typeface="Calibri"/>
                <a:cs typeface="Calibri"/>
                <a:sym typeface="Calibri"/>
              </a:rPr>
              <a:t>For optical communication systems requiring bit rates less than approximately </a:t>
            </a:r>
            <a:r>
              <a:rPr b="0" i="0" lang="en-US" sz="3200" u="none">
                <a:solidFill>
                  <a:srgbClr val="0070C0"/>
                </a:solidFill>
                <a:latin typeface="Calibri"/>
                <a:ea typeface="Calibri"/>
                <a:cs typeface="Calibri"/>
                <a:sym typeface="Calibri"/>
              </a:rPr>
              <a:t>100–200 Mb/s together with multimode fiber-coupled optical power in the tens of microwatts, </a:t>
            </a:r>
            <a:r>
              <a:rPr b="0" i="0" lang="en-US" sz="3200" u="none">
                <a:solidFill>
                  <a:schemeClr val="dk1"/>
                </a:solidFill>
                <a:latin typeface="Calibri"/>
                <a:ea typeface="Calibri"/>
                <a:cs typeface="Calibri"/>
                <a:sym typeface="Calibri"/>
              </a:rPr>
              <a:t>semiconductor </a:t>
            </a:r>
            <a:r>
              <a:rPr b="0" i="0" lang="en-US" sz="3200" u="none">
                <a:solidFill>
                  <a:srgbClr val="0070C0"/>
                </a:solidFill>
                <a:latin typeface="Calibri"/>
                <a:ea typeface="Calibri"/>
                <a:cs typeface="Calibri"/>
                <a:sym typeface="Calibri"/>
              </a:rPr>
              <a:t>light-emitting diodes (LEDs) are usually the best light source choice.</a:t>
            </a:r>
            <a:endParaRPr/>
          </a:p>
          <a:p>
            <a:pPr indent="-342900" lvl="0" marL="342900" marR="0" rtl="0" algn="l">
              <a:lnSpc>
                <a:spcPct val="100000"/>
              </a:lnSpc>
              <a:spcBef>
                <a:spcPts val="640"/>
              </a:spcBef>
              <a:spcAft>
                <a:spcPts val="0"/>
              </a:spcAft>
              <a:buClr>
                <a:schemeClr val="dk1"/>
              </a:buClr>
              <a:buSzPts val="3200"/>
              <a:buFont typeface="Arial"/>
              <a:buChar char="•"/>
            </a:pPr>
            <a:r>
              <a:rPr b="0" i="0" lang="en-US" sz="3200" u="none">
                <a:solidFill>
                  <a:schemeClr val="dk1"/>
                </a:solidFill>
                <a:latin typeface="Calibri"/>
                <a:ea typeface="Calibri"/>
                <a:cs typeface="Calibri"/>
                <a:sym typeface="Calibri"/>
              </a:rPr>
              <a:t> These LEDs require</a:t>
            </a:r>
            <a:endParaRPr/>
          </a:p>
          <a:p>
            <a:pPr indent="-342900" lvl="0" marL="342900" marR="0" rtl="0" algn="l">
              <a:lnSpc>
                <a:spcPct val="100000"/>
              </a:lnSpc>
              <a:spcBef>
                <a:spcPts val="640"/>
              </a:spcBef>
              <a:spcAft>
                <a:spcPts val="0"/>
              </a:spcAft>
              <a:buClr>
                <a:schemeClr val="dk1"/>
              </a:buClr>
              <a:buSzPts val="3200"/>
              <a:buFont typeface="Arial"/>
              <a:buChar char="•"/>
            </a:pPr>
            <a:r>
              <a:rPr b="0" i="0" lang="en-US" sz="3200" u="none">
                <a:solidFill>
                  <a:schemeClr val="dk1"/>
                </a:solidFill>
                <a:latin typeface="Calibri"/>
                <a:ea typeface="Calibri"/>
                <a:cs typeface="Calibri"/>
                <a:sym typeface="Calibri"/>
              </a:rPr>
              <a:t>Less </a:t>
            </a:r>
            <a:r>
              <a:rPr b="0" i="0" lang="en-US" sz="3200" u="none">
                <a:solidFill>
                  <a:srgbClr val="0070C0"/>
                </a:solidFill>
                <a:latin typeface="Calibri"/>
                <a:ea typeface="Calibri"/>
                <a:cs typeface="Calibri"/>
                <a:sym typeface="Calibri"/>
              </a:rPr>
              <a:t>complex drive circuitry </a:t>
            </a:r>
            <a:r>
              <a:rPr b="0" i="0" lang="en-US" sz="3200" u="none">
                <a:solidFill>
                  <a:schemeClr val="dk1"/>
                </a:solidFill>
                <a:latin typeface="Calibri"/>
                <a:ea typeface="Calibri"/>
                <a:cs typeface="Calibri"/>
                <a:sym typeface="Calibri"/>
              </a:rPr>
              <a:t>than laser diodes  </a:t>
            </a:r>
            <a:endParaRPr/>
          </a:p>
          <a:p>
            <a:pPr indent="-342900" lvl="0" marL="342900" marR="0" rtl="0" algn="l">
              <a:lnSpc>
                <a:spcPct val="100000"/>
              </a:lnSpc>
              <a:spcBef>
                <a:spcPts val="640"/>
              </a:spcBef>
              <a:spcAft>
                <a:spcPts val="0"/>
              </a:spcAft>
              <a:buClr>
                <a:schemeClr val="dk1"/>
              </a:buClr>
              <a:buSzPts val="3200"/>
              <a:buFont typeface="Arial"/>
              <a:buChar char="•"/>
            </a:pPr>
            <a:r>
              <a:rPr b="0" i="0" lang="en-US" sz="3200" u="none">
                <a:solidFill>
                  <a:schemeClr val="dk1"/>
                </a:solidFill>
                <a:latin typeface="Calibri"/>
                <a:ea typeface="Calibri"/>
                <a:cs typeface="Calibri"/>
                <a:sym typeface="Calibri"/>
              </a:rPr>
              <a:t>No </a:t>
            </a:r>
            <a:r>
              <a:rPr b="0" i="0" lang="en-US" sz="3200" u="none">
                <a:solidFill>
                  <a:srgbClr val="0070C0"/>
                </a:solidFill>
                <a:latin typeface="Calibri"/>
                <a:ea typeface="Calibri"/>
                <a:cs typeface="Calibri"/>
                <a:sym typeface="Calibri"/>
              </a:rPr>
              <a:t>thermal or optical stabilization </a:t>
            </a:r>
            <a:r>
              <a:rPr b="0" i="0" lang="en-US" sz="3200" u="none">
                <a:solidFill>
                  <a:schemeClr val="dk1"/>
                </a:solidFill>
                <a:latin typeface="Calibri"/>
                <a:ea typeface="Calibri"/>
                <a:cs typeface="Calibri"/>
                <a:sym typeface="Calibri"/>
              </a:rPr>
              <a:t>circuits are needed </a:t>
            </a:r>
            <a:endParaRPr/>
          </a:p>
          <a:p>
            <a:pPr indent="-342900" lvl="0" marL="342900" marR="0" rtl="0" algn="l">
              <a:lnSpc>
                <a:spcPct val="100000"/>
              </a:lnSpc>
              <a:spcBef>
                <a:spcPts val="640"/>
              </a:spcBef>
              <a:spcAft>
                <a:spcPts val="0"/>
              </a:spcAft>
              <a:buClr>
                <a:schemeClr val="dk1"/>
              </a:buClr>
              <a:buSzPts val="3200"/>
              <a:buFont typeface="Arial"/>
              <a:buChar char="•"/>
            </a:pPr>
            <a:r>
              <a:rPr b="0" i="0" lang="en-US" sz="3200" u="none">
                <a:solidFill>
                  <a:schemeClr val="dk1"/>
                </a:solidFill>
                <a:latin typeface="Calibri"/>
                <a:ea typeface="Calibri"/>
                <a:cs typeface="Calibri"/>
                <a:sym typeface="Calibri"/>
              </a:rPr>
              <a:t>They can be </a:t>
            </a:r>
            <a:r>
              <a:rPr b="0" i="0" lang="en-US" sz="3200" u="none">
                <a:solidFill>
                  <a:srgbClr val="0070C0"/>
                </a:solidFill>
                <a:latin typeface="Calibri"/>
                <a:ea typeface="Calibri"/>
                <a:cs typeface="Calibri"/>
                <a:sym typeface="Calibri"/>
              </a:rPr>
              <a:t>fabricated less expensively </a:t>
            </a:r>
            <a:r>
              <a:rPr b="0" i="0" lang="en-US" sz="3200" u="none">
                <a:solidFill>
                  <a:schemeClr val="dk1"/>
                </a:solidFill>
                <a:latin typeface="Calibri"/>
                <a:ea typeface="Calibri"/>
                <a:cs typeface="Calibri"/>
                <a:sym typeface="Calibri"/>
              </a:rPr>
              <a:t>with higher yields.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9"/>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0000"/>
              </a:buClr>
              <a:buSzPts val="4400"/>
              <a:buFont typeface="Calibri"/>
              <a:buNone/>
            </a:pPr>
            <a:r>
              <a:rPr b="0" i="0" lang="en-US" sz="4400" u="none">
                <a:solidFill>
                  <a:srgbClr val="FF0000"/>
                </a:solidFill>
                <a:latin typeface="Calibri"/>
                <a:ea typeface="Calibri"/>
                <a:cs typeface="Calibri"/>
                <a:sym typeface="Calibri"/>
              </a:rPr>
              <a:t>LED Structures</a:t>
            </a:r>
            <a:endParaRPr/>
          </a:p>
        </p:txBody>
      </p:sp>
      <p:sp>
        <p:nvSpPr>
          <p:cNvPr id="346" name="Google Shape;346;p39"/>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rmAutofit/>
          </a:bodyPr>
          <a:lstStyle/>
          <a:p>
            <a:pPr indent="-342900" lvl="0" marL="342900" marR="0" rtl="0" algn="just">
              <a:lnSpc>
                <a:spcPct val="80000"/>
              </a:lnSpc>
              <a:spcBef>
                <a:spcPts val="0"/>
              </a:spcBef>
              <a:spcAft>
                <a:spcPts val="0"/>
              </a:spcAft>
              <a:buClr>
                <a:schemeClr val="dk1"/>
              </a:buClr>
              <a:buSzPts val="2200"/>
              <a:buFont typeface="Arial"/>
              <a:buChar char="•"/>
            </a:pPr>
            <a:r>
              <a:rPr b="0" i="0" lang="en-US" sz="2200" u="none">
                <a:solidFill>
                  <a:schemeClr val="dk1"/>
                </a:solidFill>
                <a:latin typeface="Calibri"/>
                <a:ea typeface="Calibri"/>
                <a:cs typeface="Calibri"/>
                <a:sym typeface="Calibri"/>
              </a:rPr>
              <a:t>To be useful in fiber transmission applications, an </a:t>
            </a:r>
            <a:r>
              <a:rPr b="0" i="0" lang="en-US" sz="2200" u="none">
                <a:solidFill>
                  <a:srgbClr val="0070C0"/>
                </a:solidFill>
                <a:latin typeface="Calibri"/>
                <a:ea typeface="Calibri"/>
                <a:cs typeface="Calibri"/>
                <a:sym typeface="Calibri"/>
              </a:rPr>
              <a:t>LED must have a high radiance output, a fast emission response time, and a high quantum efficiency. </a:t>
            </a:r>
            <a:endParaRPr/>
          </a:p>
          <a:p>
            <a:pPr indent="-342900" lvl="0" marL="342900" marR="0" rtl="0" algn="just">
              <a:lnSpc>
                <a:spcPct val="80000"/>
              </a:lnSpc>
              <a:spcBef>
                <a:spcPts val="440"/>
              </a:spcBef>
              <a:spcAft>
                <a:spcPts val="0"/>
              </a:spcAft>
              <a:buClr>
                <a:schemeClr val="dk1"/>
              </a:buClr>
              <a:buSzPts val="2200"/>
              <a:buFont typeface="Arial"/>
              <a:buChar char="•"/>
            </a:pPr>
            <a:r>
              <a:rPr b="0" i="0" lang="en-US" sz="2200" u="none">
                <a:solidFill>
                  <a:schemeClr val="dk1"/>
                </a:solidFill>
                <a:latin typeface="Calibri"/>
                <a:ea typeface="Calibri"/>
                <a:cs typeface="Calibri"/>
                <a:sym typeface="Calibri"/>
              </a:rPr>
              <a:t>Its </a:t>
            </a:r>
            <a:r>
              <a:rPr b="0" i="0" lang="en-US" sz="2200" u="none">
                <a:solidFill>
                  <a:srgbClr val="0070C0"/>
                </a:solidFill>
                <a:latin typeface="Calibri"/>
                <a:ea typeface="Calibri"/>
                <a:cs typeface="Calibri"/>
                <a:sym typeface="Calibri"/>
              </a:rPr>
              <a:t>radiance (or brightness) is a measure, in watts</a:t>
            </a:r>
            <a:r>
              <a:rPr b="0" i="0" lang="en-US" sz="2200" u="none">
                <a:solidFill>
                  <a:schemeClr val="dk1"/>
                </a:solidFill>
                <a:latin typeface="Calibri"/>
                <a:ea typeface="Calibri"/>
                <a:cs typeface="Calibri"/>
                <a:sym typeface="Calibri"/>
              </a:rPr>
              <a:t>, of the optical power radiated into a unit solid angle per unit area of the emitting surface. </a:t>
            </a:r>
            <a:endParaRPr/>
          </a:p>
          <a:p>
            <a:pPr indent="-342900" lvl="0" marL="342900" marR="0" rtl="0" algn="just">
              <a:lnSpc>
                <a:spcPct val="80000"/>
              </a:lnSpc>
              <a:spcBef>
                <a:spcPts val="440"/>
              </a:spcBef>
              <a:spcAft>
                <a:spcPts val="0"/>
              </a:spcAft>
              <a:buClr>
                <a:schemeClr val="dk1"/>
              </a:buClr>
              <a:buSzPts val="2200"/>
              <a:buFont typeface="Arial"/>
              <a:buChar char="•"/>
            </a:pPr>
            <a:r>
              <a:rPr b="0" i="0" lang="en-US" sz="2200" u="none">
                <a:solidFill>
                  <a:schemeClr val="dk1"/>
                </a:solidFill>
                <a:latin typeface="Calibri"/>
                <a:ea typeface="Calibri"/>
                <a:cs typeface="Calibri"/>
                <a:sym typeface="Calibri"/>
              </a:rPr>
              <a:t>High radiances are necessary to couple sufficiently high optical power levels into a fiber.</a:t>
            </a:r>
            <a:endParaRPr/>
          </a:p>
          <a:p>
            <a:pPr indent="-342900" lvl="0" marL="342900" marR="0" rtl="0" algn="just">
              <a:lnSpc>
                <a:spcPct val="80000"/>
              </a:lnSpc>
              <a:spcBef>
                <a:spcPts val="440"/>
              </a:spcBef>
              <a:spcAft>
                <a:spcPts val="0"/>
              </a:spcAft>
              <a:buClr>
                <a:schemeClr val="dk1"/>
              </a:buClr>
              <a:buSzPts val="2200"/>
              <a:buFont typeface="Arial"/>
              <a:buChar char="•"/>
            </a:pPr>
            <a:r>
              <a:rPr b="0" i="0" lang="en-US" sz="2200" u="none">
                <a:solidFill>
                  <a:schemeClr val="dk1"/>
                </a:solidFill>
                <a:latin typeface="Calibri"/>
                <a:ea typeface="Calibri"/>
                <a:cs typeface="Calibri"/>
                <a:sym typeface="Calibri"/>
              </a:rPr>
              <a:t>The </a:t>
            </a:r>
            <a:r>
              <a:rPr b="0" i="0" lang="en-US" sz="2200" u="none">
                <a:solidFill>
                  <a:srgbClr val="0070C0"/>
                </a:solidFill>
                <a:latin typeface="Calibri"/>
                <a:ea typeface="Calibri"/>
                <a:cs typeface="Calibri"/>
                <a:sym typeface="Calibri"/>
              </a:rPr>
              <a:t>emission response time is the time delay </a:t>
            </a:r>
            <a:r>
              <a:rPr b="0" i="0" lang="en-US" sz="2200" u="none">
                <a:solidFill>
                  <a:schemeClr val="dk1"/>
                </a:solidFill>
                <a:latin typeface="Calibri"/>
                <a:ea typeface="Calibri"/>
                <a:cs typeface="Calibri"/>
                <a:sym typeface="Calibri"/>
              </a:rPr>
              <a:t>between the application of a current pulse and the onset of optical emission. </a:t>
            </a:r>
            <a:endParaRPr/>
          </a:p>
          <a:p>
            <a:pPr indent="-342900" lvl="0" marL="342900" marR="0" rtl="0" algn="just">
              <a:lnSpc>
                <a:spcPct val="80000"/>
              </a:lnSpc>
              <a:spcBef>
                <a:spcPts val="440"/>
              </a:spcBef>
              <a:spcAft>
                <a:spcPts val="0"/>
              </a:spcAft>
              <a:buClr>
                <a:schemeClr val="dk1"/>
              </a:buClr>
              <a:buSzPts val="2200"/>
              <a:buFont typeface="Arial"/>
              <a:buChar char="•"/>
            </a:pPr>
            <a:r>
              <a:rPr b="0" i="0" lang="en-US" sz="2200" u="none">
                <a:solidFill>
                  <a:schemeClr val="dk1"/>
                </a:solidFill>
                <a:latin typeface="Calibri"/>
                <a:ea typeface="Calibri"/>
                <a:cs typeface="Calibri"/>
                <a:sym typeface="Calibri"/>
              </a:rPr>
              <a:t>This time delay is the factor limiting the bandwidth with which the source can be modulated directly by varying the injected current. </a:t>
            </a:r>
            <a:endParaRPr/>
          </a:p>
          <a:p>
            <a:pPr indent="-342900" lvl="0" marL="342900" marR="0" rtl="0" algn="just">
              <a:lnSpc>
                <a:spcPct val="80000"/>
              </a:lnSpc>
              <a:spcBef>
                <a:spcPts val="440"/>
              </a:spcBef>
              <a:spcAft>
                <a:spcPts val="0"/>
              </a:spcAft>
              <a:buClr>
                <a:schemeClr val="dk1"/>
              </a:buClr>
              <a:buSzPts val="2200"/>
              <a:buFont typeface="Arial"/>
              <a:buChar char="•"/>
            </a:pPr>
            <a:r>
              <a:rPr b="0" i="0" lang="en-US" sz="2200" u="none">
                <a:solidFill>
                  <a:schemeClr val="dk1"/>
                </a:solidFill>
                <a:latin typeface="Calibri"/>
                <a:ea typeface="Calibri"/>
                <a:cs typeface="Calibri"/>
                <a:sym typeface="Calibri"/>
              </a:rPr>
              <a:t>The quantum efficiency is related to the fraction of </a:t>
            </a:r>
            <a:r>
              <a:rPr b="0" i="0" lang="en-US" sz="2200" u="none">
                <a:solidFill>
                  <a:srgbClr val="0070C0"/>
                </a:solidFill>
                <a:latin typeface="Calibri"/>
                <a:ea typeface="Calibri"/>
                <a:cs typeface="Calibri"/>
                <a:sym typeface="Calibri"/>
              </a:rPr>
              <a:t>injected electron–hole pairs </a:t>
            </a:r>
            <a:r>
              <a:rPr b="0" i="0" lang="en-US" sz="2200" u="none">
                <a:solidFill>
                  <a:schemeClr val="dk1"/>
                </a:solidFill>
                <a:latin typeface="Calibri"/>
                <a:ea typeface="Calibri"/>
                <a:cs typeface="Calibri"/>
                <a:sym typeface="Calibri"/>
              </a:rPr>
              <a:t>that recombine radiatively.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descr="On Luminescence: Fluorescence, Phosphorescence, and Bioluminescence –  Viewpoints which Matter" id="119" name="Google Shape;119;p4"/>
          <p:cNvPicPr preferRelativeResize="0"/>
          <p:nvPr>
            <p:ph idx="1" type="body"/>
          </p:nvPr>
        </p:nvPicPr>
        <p:blipFill rotWithShape="1">
          <a:blip r:embed="rId3">
            <a:alphaModFix/>
          </a:blip>
          <a:srcRect b="0" l="0" r="0" t="0"/>
          <a:stretch/>
        </p:blipFill>
        <p:spPr>
          <a:xfrm>
            <a:off x="941387" y="747712"/>
            <a:ext cx="7177087" cy="54292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0"/>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200"/>
              <a:buFont typeface="Arial"/>
              <a:buChar char="•"/>
            </a:pPr>
            <a:r>
              <a:rPr b="0" i="0" lang="en-US" sz="3200" u="none">
                <a:solidFill>
                  <a:schemeClr val="dk1"/>
                </a:solidFill>
                <a:latin typeface="Calibri"/>
                <a:ea typeface="Calibri"/>
                <a:cs typeface="Calibri"/>
                <a:sym typeface="Calibri"/>
              </a:rPr>
              <a:t>To achieve a </a:t>
            </a:r>
            <a:r>
              <a:rPr b="0" i="0" lang="en-US" sz="3200" u="none">
                <a:solidFill>
                  <a:srgbClr val="0070C0"/>
                </a:solidFill>
                <a:latin typeface="Calibri"/>
                <a:ea typeface="Calibri"/>
                <a:cs typeface="Calibri"/>
                <a:sym typeface="Calibri"/>
              </a:rPr>
              <a:t>high radiance and a high quantum efficiency</a:t>
            </a:r>
            <a:r>
              <a:rPr b="0" i="0" lang="en-US" sz="3200" u="none">
                <a:solidFill>
                  <a:schemeClr val="dk1"/>
                </a:solidFill>
                <a:latin typeface="Calibri"/>
                <a:ea typeface="Calibri"/>
                <a:cs typeface="Calibri"/>
                <a:sym typeface="Calibri"/>
              </a:rPr>
              <a:t>, the LED structure must provide a means of </a:t>
            </a:r>
            <a:r>
              <a:rPr b="0" i="0" lang="en-US" sz="3200" u="none">
                <a:solidFill>
                  <a:srgbClr val="0070C0"/>
                </a:solidFill>
                <a:latin typeface="Calibri"/>
                <a:ea typeface="Calibri"/>
                <a:cs typeface="Calibri"/>
                <a:sym typeface="Calibri"/>
              </a:rPr>
              <a:t>confining the charge carriers and the stimulated optical emission to the active region </a:t>
            </a:r>
            <a:r>
              <a:rPr b="0" i="0" lang="en-US" sz="3200" u="none">
                <a:solidFill>
                  <a:schemeClr val="dk1"/>
                </a:solidFill>
                <a:latin typeface="Calibri"/>
                <a:ea typeface="Calibri"/>
                <a:cs typeface="Calibri"/>
                <a:sym typeface="Calibri"/>
              </a:rPr>
              <a:t>of the pn junction where radiative recombination takes place.</a:t>
            </a:r>
            <a:endParaRPr/>
          </a:p>
          <a:p>
            <a:pPr indent="-342900" lvl="0" marL="342900" marR="0" rtl="0" algn="l">
              <a:lnSpc>
                <a:spcPct val="100000"/>
              </a:lnSpc>
              <a:spcBef>
                <a:spcPts val="640"/>
              </a:spcBef>
              <a:spcAft>
                <a:spcPts val="0"/>
              </a:spcAft>
              <a:buClr>
                <a:schemeClr val="dk1"/>
              </a:buClr>
              <a:buSzPts val="3200"/>
              <a:buFont typeface="Arial"/>
              <a:buChar char="•"/>
            </a:pPr>
            <a:r>
              <a:rPr b="0" i="0" lang="en-US" sz="3200" u="none">
                <a:solidFill>
                  <a:schemeClr val="dk1"/>
                </a:solidFill>
                <a:latin typeface="Calibri"/>
                <a:ea typeface="Calibri"/>
                <a:cs typeface="Calibri"/>
                <a:sym typeface="Calibri"/>
              </a:rPr>
              <a:t> </a:t>
            </a:r>
            <a:r>
              <a:rPr b="0" i="0" lang="en-US" sz="3200" u="none">
                <a:solidFill>
                  <a:srgbClr val="0070C0"/>
                </a:solidFill>
                <a:latin typeface="Calibri"/>
                <a:ea typeface="Calibri"/>
                <a:cs typeface="Calibri"/>
                <a:sym typeface="Calibri"/>
              </a:rPr>
              <a:t>Carrier confinement </a:t>
            </a:r>
            <a:r>
              <a:rPr b="0" i="0" lang="en-US" sz="3200" u="none">
                <a:solidFill>
                  <a:schemeClr val="dk1"/>
                </a:solidFill>
                <a:latin typeface="Calibri"/>
                <a:ea typeface="Calibri"/>
                <a:cs typeface="Calibri"/>
                <a:sym typeface="Calibri"/>
              </a:rPr>
              <a:t>is used to achieve a high level of </a:t>
            </a:r>
            <a:r>
              <a:rPr b="0" i="0" lang="en-US" sz="3200" u="none">
                <a:solidFill>
                  <a:srgbClr val="0070C0"/>
                </a:solidFill>
                <a:latin typeface="Calibri"/>
                <a:ea typeface="Calibri"/>
                <a:cs typeface="Calibri"/>
                <a:sym typeface="Calibri"/>
              </a:rPr>
              <a:t>radiative recombination in the active region of the device,</a:t>
            </a:r>
            <a:r>
              <a:rPr b="0" i="0" lang="en-US" sz="3200" u="none">
                <a:solidFill>
                  <a:schemeClr val="dk1"/>
                </a:solidFill>
                <a:latin typeface="Calibri"/>
                <a:ea typeface="Calibri"/>
                <a:cs typeface="Calibri"/>
                <a:sym typeface="Calibri"/>
              </a:rPr>
              <a:t> which yields a high quantum efficiency. </a:t>
            </a:r>
            <a:endParaRPr/>
          </a:p>
          <a:p>
            <a:pPr indent="-342900" lvl="0" marL="342900" marR="0" rtl="0" algn="l">
              <a:lnSpc>
                <a:spcPct val="100000"/>
              </a:lnSpc>
              <a:spcBef>
                <a:spcPts val="640"/>
              </a:spcBef>
              <a:spcAft>
                <a:spcPts val="0"/>
              </a:spcAft>
              <a:buClr>
                <a:srgbClr val="0070C0"/>
              </a:buClr>
              <a:buSzPts val="3200"/>
              <a:buFont typeface="Arial"/>
              <a:buChar char="•"/>
            </a:pPr>
            <a:r>
              <a:rPr b="0" i="0" lang="en-US" sz="3200" u="none">
                <a:solidFill>
                  <a:srgbClr val="0070C0"/>
                </a:solidFill>
                <a:latin typeface="Calibri"/>
                <a:ea typeface="Calibri"/>
                <a:cs typeface="Calibri"/>
                <a:sym typeface="Calibri"/>
              </a:rPr>
              <a:t>Optical confinement </a:t>
            </a:r>
            <a:r>
              <a:rPr b="0" i="0" lang="en-US" sz="3200" u="none">
                <a:solidFill>
                  <a:schemeClr val="dk1"/>
                </a:solidFill>
                <a:latin typeface="Calibri"/>
                <a:ea typeface="Calibri"/>
                <a:cs typeface="Calibri"/>
                <a:sym typeface="Calibri"/>
              </a:rPr>
              <a:t>is of importance for </a:t>
            </a:r>
            <a:r>
              <a:rPr b="0" i="0" lang="en-US" sz="3200" u="none">
                <a:solidFill>
                  <a:srgbClr val="0070C0"/>
                </a:solidFill>
                <a:latin typeface="Calibri"/>
                <a:ea typeface="Calibri"/>
                <a:cs typeface="Calibri"/>
                <a:sym typeface="Calibri"/>
              </a:rPr>
              <a:t>preventing absorption of the emitted radiation by the material </a:t>
            </a:r>
            <a:r>
              <a:rPr b="0" i="0" lang="en-US" sz="3200" u="none">
                <a:solidFill>
                  <a:schemeClr val="dk1"/>
                </a:solidFill>
                <a:latin typeface="Calibri"/>
                <a:ea typeface="Calibri"/>
                <a:cs typeface="Calibri"/>
                <a:sym typeface="Calibri"/>
              </a:rPr>
              <a:t>surrounding the pn junction.</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1"/>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0000"/>
              </a:buClr>
              <a:buSzPts val="4400"/>
              <a:buFont typeface="Calibri"/>
              <a:buNone/>
            </a:pPr>
            <a:r>
              <a:rPr b="0" i="0" lang="en-US" sz="4400" u="none">
                <a:solidFill>
                  <a:srgbClr val="FF0000"/>
                </a:solidFill>
                <a:latin typeface="Calibri"/>
                <a:ea typeface="Calibri"/>
                <a:cs typeface="Calibri"/>
                <a:sym typeface="Calibri"/>
              </a:rPr>
              <a:t>LED DESIGNS</a:t>
            </a:r>
            <a:endParaRPr/>
          </a:p>
        </p:txBody>
      </p:sp>
      <p:sp>
        <p:nvSpPr>
          <p:cNvPr id="357" name="Google Shape;357;p41"/>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200"/>
              <a:buFont typeface="Arial"/>
              <a:buChar char="•"/>
            </a:pPr>
            <a:r>
              <a:rPr b="0" i="0" lang="en-US" sz="3200" u="none">
                <a:solidFill>
                  <a:schemeClr val="dk1"/>
                </a:solidFill>
                <a:latin typeface="Calibri"/>
                <a:ea typeface="Calibri"/>
                <a:cs typeface="Calibri"/>
                <a:sym typeface="Calibri"/>
              </a:rPr>
              <a:t>Two basic structures of LED are in use. These are </a:t>
            </a:r>
            <a:r>
              <a:rPr b="0" i="0" lang="en-US" sz="3200" u="none">
                <a:solidFill>
                  <a:srgbClr val="0070C0"/>
                </a:solidFill>
                <a:latin typeface="Calibri"/>
                <a:ea typeface="Calibri"/>
                <a:cs typeface="Calibri"/>
                <a:sym typeface="Calibri"/>
              </a:rPr>
              <a:t>(i) surface-emitting LED (SLED) and (ii) edge-emitting LED (ELED).</a:t>
            </a:r>
            <a:endParaRPr/>
          </a:p>
          <a:p>
            <a:pPr indent="-342900" lvl="0" marL="342900" marR="0" rtl="0" algn="l">
              <a:lnSpc>
                <a:spcPct val="100000"/>
              </a:lnSpc>
              <a:spcBef>
                <a:spcPts val="640"/>
              </a:spcBef>
              <a:spcAft>
                <a:spcPts val="0"/>
              </a:spcAft>
              <a:buClr>
                <a:schemeClr val="dk1"/>
              </a:buClr>
              <a:buSzPts val="3200"/>
              <a:buFont typeface="Arial"/>
              <a:buChar char="•"/>
            </a:pPr>
            <a:r>
              <a:rPr b="0" i="0" lang="en-US" sz="3200" u="none">
                <a:solidFill>
                  <a:schemeClr val="dk1"/>
                </a:solidFill>
                <a:latin typeface="Calibri"/>
                <a:ea typeface="Calibri"/>
                <a:cs typeface="Calibri"/>
                <a:sym typeface="Calibri"/>
              </a:rPr>
              <a:t> Configurations based on GaAs/ GaAlAs have been used in short-haul applications, whereas those based on InGaAsP/ InP have been employed in medium-range fiber links. </a:t>
            </a:r>
            <a:endParaRPr/>
          </a:p>
          <a:p>
            <a:pPr indent="-342900" lvl="0" marL="342900" marR="0" rtl="0" algn="l">
              <a:lnSpc>
                <a:spcPct val="100000"/>
              </a:lnSpc>
              <a:spcBef>
                <a:spcPts val="640"/>
              </a:spcBef>
              <a:spcAft>
                <a:spcPts val="0"/>
              </a:spcAft>
              <a:buClr>
                <a:schemeClr val="dk1"/>
              </a:buClr>
              <a:buSzPts val="3200"/>
              <a:buFont typeface="Arial"/>
              <a:buChar char="•"/>
            </a:pPr>
            <a:r>
              <a:rPr b="0" i="0" lang="en-US" sz="3200" u="none">
                <a:solidFill>
                  <a:schemeClr val="dk1"/>
                </a:solidFill>
                <a:latin typeface="Calibri"/>
                <a:ea typeface="Calibri"/>
                <a:cs typeface="Calibri"/>
                <a:sym typeface="Calibri"/>
              </a:rPr>
              <a:t>Relatively recently, a third device known as a super luminescent diode (SLD) has also been increasingly used in communications.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2"/>
          <p:cNvSpPr txBox="1"/>
          <p:nvPr>
            <p:ph type="title"/>
          </p:nvPr>
        </p:nvSpPr>
        <p:spPr>
          <a:xfrm>
            <a:off x="685800" y="381000"/>
            <a:ext cx="7772400" cy="685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2800"/>
              <a:buFont typeface="Calibri"/>
              <a:buNone/>
            </a:pPr>
            <a:r>
              <a:rPr b="0" i="0" lang="en-US" sz="2800" u="none">
                <a:solidFill>
                  <a:schemeClr val="accent2"/>
                </a:solidFill>
                <a:latin typeface="Calibri"/>
                <a:ea typeface="Calibri"/>
                <a:cs typeface="Calibri"/>
                <a:sym typeface="Calibri"/>
              </a:rPr>
              <a:t>Edge-Emitting LED</a:t>
            </a:r>
            <a:endParaRPr/>
          </a:p>
        </p:txBody>
      </p:sp>
      <p:pic>
        <p:nvPicPr>
          <p:cNvPr id="363" name="Google Shape;363;p42"/>
          <p:cNvPicPr preferRelativeResize="0"/>
          <p:nvPr/>
        </p:nvPicPr>
        <p:blipFill rotWithShape="1">
          <a:blip r:embed="rId3">
            <a:alphaModFix/>
          </a:blip>
          <a:srcRect b="0" l="0" r="0" t="0"/>
          <a:stretch/>
        </p:blipFill>
        <p:spPr>
          <a:xfrm>
            <a:off x="533400" y="1524000"/>
            <a:ext cx="8078785" cy="4095748"/>
          </a:xfrm>
          <a:prstGeom prst="rect">
            <a:avLst/>
          </a:prstGeom>
          <a:noFill/>
          <a:ln>
            <a:noFill/>
          </a:ln>
        </p:spPr>
      </p:pic>
      <p:sp>
        <p:nvSpPr>
          <p:cNvPr id="364" name="Google Shape;364;p42"/>
          <p:cNvSpPr txBox="1"/>
          <p:nvPr/>
        </p:nvSpPr>
        <p:spPr>
          <a:xfrm>
            <a:off x="838200" y="5715000"/>
            <a:ext cx="6386512" cy="730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Times New Roman"/>
              <a:buNone/>
            </a:pPr>
            <a:r>
              <a:rPr b="0" i="0" lang="en-US" sz="1400" u="none">
                <a:solidFill>
                  <a:schemeClr val="dk1"/>
                </a:solidFill>
                <a:latin typeface="Times New Roman"/>
                <a:ea typeface="Times New Roman"/>
                <a:cs typeface="Times New Roman"/>
                <a:sym typeface="Times New Roman"/>
              </a:rPr>
              <a:t>Schematic of an edge-emitting double heterojunction LED. The output beam is </a:t>
            </a:r>
            <a:endParaRPr/>
          </a:p>
          <a:p>
            <a:pPr indent="0" lvl="0" marL="0" marR="0" rtl="0" algn="l">
              <a:lnSpc>
                <a:spcPct val="100000"/>
              </a:lnSpc>
              <a:spcBef>
                <a:spcPts val="0"/>
              </a:spcBef>
              <a:spcAft>
                <a:spcPts val="0"/>
              </a:spcAft>
              <a:buClr>
                <a:schemeClr val="dk1"/>
              </a:buClr>
              <a:buSzPts val="1400"/>
              <a:buFont typeface="Times New Roman"/>
              <a:buNone/>
            </a:pPr>
            <a:r>
              <a:rPr b="0" i="0" lang="en-US" sz="1400" u="none">
                <a:solidFill>
                  <a:schemeClr val="dk1"/>
                </a:solidFill>
                <a:latin typeface="Times New Roman"/>
                <a:ea typeface="Times New Roman"/>
                <a:cs typeface="Times New Roman"/>
                <a:sym typeface="Times New Roman"/>
              </a:rPr>
              <a:t>lambertian in the plane of junction and highly directional perpendicular to pn junction. </a:t>
            </a:r>
            <a:endParaRPr/>
          </a:p>
          <a:p>
            <a:pPr indent="0" lvl="0" marL="0" marR="0" rtl="0" algn="l">
              <a:lnSpc>
                <a:spcPct val="100000"/>
              </a:lnSpc>
              <a:spcBef>
                <a:spcPts val="0"/>
              </a:spcBef>
              <a:spcAft>
                <a:spcPts val="0"/>
              </a:spcAft>
              <a:buClr>
                <a:schemeClr val="dk1"/>
              </a:buClr>
              <a:buSzPts val="1400"/>
              <a:buFont typeface="Times New Roman"/>
              <a:buNone/>
            </a:pPr>
            <a:r>
              <a:rPr b="0" i="0" lang="en-US" sz="1400" u="none">
                <a:solidFill>
                  <a:schemeClr val="dk1"/>
                </a:solidFill>
                <a:latin typeface="Times New Roman"/>
                <a:ea typeface="Times New Roman"/>
                <a:cs typeface="Times New Roman"/>
                <a:sym typeface="Times New Roman"/>
              </a:rPr>
              <a:t>They have high quantum efficiency &amp; fast response.</a:t>
            </a:r>
            <a:endParaRPr/>
          </a:p>
        </p:txBody>
      </p:sp>
      <p:sp>
        <p:nvSpPr>
          <p:cNvPr id="365" name="Google Shape;365;p42"/>
          <p:cNvSpPr txBox="1"/>
          <p:nvPr/>
        </p:nvSpPr>
        <p:spPr>
          <a:xfrm>
            <a:off x="3276600" y="6567487"/>
            <a:ext cx="3125787" cy="2143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800"/>
              <a:buFont typeface="Arial"/>
              <a:buNone/>
            </a:pPr>
            <a:r>
              <a:rPr b="0" i="0" lang="en-US" sz="800" u="none">
                <a:solidFill>
                  <a:schemeClr val="dk1"/>
                </a:solidFill>
                <a:latin typeface="Arial"/>
                <a:ea typeface="Arial"/>
                <a:cs typeface="Arial"/>
                <a:sym typeface="Arial"/>
              </a:rPr>
              <a:t>Optical Fiber communications, 3</a:t>
            </a:r>
            <a:r>
              <a:rPr b="0" baseline="30000" i="0" lang="en-US" sz="800" u="none">
                <a:solidFill>
                  <a:schemeClr val="dk1"/>
                </a:solidFill>
                <a:latin typeface="Arial"/>
                <a:ea typeface="Arial"/>
                <a:cs typeface="Arial"/>
                <a:sym typeface="Arial"/>
              </a:rPr>
              <a:t>rd</a:t>
            </a:r>
            <a:r>
              <a:rPr b="0" i="0" lang="en-US" sz="800" u="none">
                <a:solidFill>
                  <a:schemeClr val="dk1"/>
                </a:solidFill>
                <a:latin typeface="Arial"/>
                <a:ea typeface="Arial"/>
                <a:cs typeface="Arial"/>
                <a:sym typeface="Arial"/>
              </a:rPr>
              <a:t> ed.,G.Keiser,McGrawHill, 2000</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3"/>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rmAutofit/>
          </a:bodyPr>
          <a:lstStyle/>
          <a:p>
            <a:pPr indent="-342900" lvl="0" marL="342900" marR="0" rtl="0" algn="just">
              <a:lnSpc>
                <a:spcPct val="100000"/>
              </a:lnSpc>
              <a:spcBef>
                <a:spcPts val="0"/>
              </a:spcBef>
              <a:spcAft>
                <a:spcPts val="0"/>
              </a:spcAft>
              <a:buClr>
                <a:srgbClr val="555555"/>
              </a:buClr>
              <a:buSzPts val="2000"/>
              <a:buFont typeface="Arial"/>
              <a:buChar char="•"/>
            </a:pPr>
            <a:r>
              <a:rPr b="0" i="0" lang="en-US" sz="2000" u="none">
                <a:solidFill>
                  <a:srgbClr val="555555"/>
                </a:solidFill>
                <a:latin typeface="Times New Roman"/>
                <a:ea typeface="Times New Roman"/>
                <a:cs typeface="Times New Roman"/>
                <a:sym typeface="Times New Roman"/>
              </a:rPr>
              <a:t>Modern epitaxial growth techniques such as </a:t>
            </a:r>
            <a:r>
              <a:rPr b="0" i="0" lang="en-US" sz="2000" u="none">
                <a:solidFill>
                  <a:srgbClr val="0070C0"/>
                </a:solidFill>
                <a:latin typeface="Times New Roman"/>
                <a:ea typeface="Times New Roman"/>
                <a:cs typeface="Times New Roman"/>
                <a:sym typeface="Times New Roman"/>
              </a:rPr>
              <a:t>Molecular Beam </a:t>
            </a:r>
            <a:r>
              <a:rPr b="1" i="0" lang="en-US" sz="2000" u="none">
                <a:solidFill>
                  <a:srgbClr val="0070C0"/>
                </a:solidFill>
                <a:latin typeface="Times New Roman"/>
                <a:ea typeface="Times New Roman"/>
                <a:cs typeface="Times New Roman"/>
                <a:sym typeface="Times New Roman"/>
              </a:rPr>
              <a:t>Epitaxy</a:t>
            </a:r>
            <a:r>
              <a:rPr b="0" i="0" lang="en-US" sz="2000" u="none">
                <a:solidFill>
                  <a:srgbClr val="0070C0"/>
                </a:solidFill>
                <a:latin typeface="Times New Roman"/>
                <a:ea typeface="Times New Roman"/>
                <a:cs typeface="Times New Roman"/>
                <a:sym typeface="Times New Roman"/>
              </a:rPr>
              <a:t> (MBE), Metal-Organic Chemical Vapor Deposition (</a:t>
            </a:r>
            <a:r>
              <a:rPr b="1" i="0" lang="en-US" sz="2000" u="none">
                <a:solidFill>
                  <a:srgbClr val="0070C0"/>
                </a:solidFill>
                <a:latin typeface="Times New Roman"/>
                <a:ea typeface="Times New Roman"/>
                <a:cs typeface="Times New Roman"/>
                <a:sym typeface="Times New Roman"/>
              </a:rPr>
              <a:t>MOCVD</a:t>
            </a:r>
            <a:r>
              <a:rPr b="0" i="0" lang="en-US" sz="2000" u="none">
                <a:solidFill>
                  <a:srgbClr val="0070C0"/>
                </a:solidFill>
                <a:latin typeface="Times New Roman"/>
                <a:ea typeface="Times New Roman"/>
                <a:cs typeface="Times New Roman"/>
                <a:sym typeface="Times New Roman"/>
              </a:rPr>
              <a:t>)</a:t>
            </a:r>
            <a:r>
              <a:rPr b="0" i="0" lang="en-US" sz="2000" u="none">
                <a:solidFill>
                  <a:srgbClr val="555555"/>
                </a:solidFill>
                <a:latin typeface="Times New Roman"/>
                <a:ea typeface="Times New Roman"/>
                <a:cs typeface="Times New Roman"/>
                <a:sym typeface="Times New Roman"/>
              </a:rPr>
              <a:t> are used in order to design such complex LED structures.</a:t>
            </a:r>
            <a:endParaRPr/>
          </a:p>
          <a:p>
            <a:pPr indent="-342900" lvl="0" marL="342900" marR="0" rtl="0" algn="just">
              <a:lnSpc>
                <a:spcPct val="100000"/>
              </a:lnSpc>
              <a:spcBef>
                <a:spcPts val="400"/>
              </a:spcBef>
              <a:spcAft>
                <a:spcPts val="0"/>
              </a:spcAft>
              <a:buClr>
                <a:schemeClr val="dk1"/>
              </a:buClr>
              <a:buSzPts val="2000"/>
              <a:buFont typeface="Arial"/>
              <a:buChar char="•"/>
            </a:pPr>
            <a:r>
              <a:rPr b="0" i="0" lang="en-US" sz="2000" u="none">
                <a:solidFill>
                  <a:schemeClr val="dk1"/>
                </a:solidFill>
                <a:latin typeface="Times New Roman"/>
                <a:ea typeface="Times New Roman"/>
                <a:cs typeface="Times New Roman"/>
                <a:sym typeface="Times New Roman"/>
              </a:rPr>
              <a:t>The structure consists of </a:t>
            </a:r>
            <a:r>
              <a:rPr b="0" i="0" lang="en-US" sz="2000" u="none">
                <a:solidFill>
                  <a:srgbClr val="0070C0"/>
                </a:solidFill>
                <a:latin typeface="Times New Roman"/>
                <a:ea typeface="Times New Roman"/>
                <a:cs typeface="Times New Roman"/>
                <a:sym typeface="Times New Roman"/>
              </a:rPr>
              <a:t>five epitaxial layers</a:t>
            </a:r>
            <a:r>
              <a:rPr b="0" i="0" lang="en-US" sz="2000" u="none">
                <a:solidFill>
                  <a:schemeClr val="dk1"/>
                </a:solidFill>
                <a:latin typeface="Times New Roman"/>
                <a:ea typeface="Times New Roman"/>
                <a:cs typeface="Times New Roman"/>
                <a:sym typeface="Times New Roman"/>
              </a:rPr>
              <a:t>. </a:t>
            </a:r>
            <a:endParaRPr/>
          </a:p>
          <a:p>
            <a:pPr indent="-342900" lvl="0" marL="342900" marR="0" rtl="0" algn="just">
              <a:lnSpc>
                <a:spcPct val="100000"/>
              </a:lnSpc>
              <a:spcBef>
                <a:spcPts val="400"/>
              </a:spcBef>
              <a:spcAft>
                <a:spcPts val="0"/>
              </a:spcAft>
              <a:buClr>
                <a:srgbClr val="555555"/>
              </a:buClr>
              <a:buSzPts val="2000"/>
              <a:buFont typeface="Arial"/>
              <a:buChar char="•"/>
            </a:pPr>
            <a:r>
              <a:rPr b="0" i="0" lang="en-US" sz="2000" u="none">
                <a:solidFill>
                  <a:srgbClr val="555555"/>
                </a:solidFill>
                <a:latin typeface="Times New Roman"/>
                <a:ea typeface="Times New Roman"/>
                <a:cs typeface="Times New Roman"/>
                <a:sym typeface="Times New Roman"/>
              </a:rPr>
              <a:t>Central </a:t>
            </a:r>
            <a:r>
              <a:rPr b="0" i="0" lang="en-US" sz="2000" u="none">
                <a:solidFill>
                  <a:srgbClr val="0070C0"/>
                </a:solidFill>
                <a:latin typeface="Times New Roman"/>
                <a:ea typeface="Times New Roman"/>
                <a:cs typeface="Times New Roman"/>
                <a:sym typeface="Times New Roman"/>
              </a:rPr>
              <a:t>active layer is made using InGaAs </a:t>
            </a:r>
            <a:r>
              <a:rPr b="0" i="0" lang="en-US" sz="2000" u="none">
                <a:solidFill>
                  <a:srgbClr val="555555"/>
                </a:solidFill>
                <a:latin typeface="Times New Roman"/>
                <a:ea typeface="Times New Roman"/>
                <a:cs typeface="Times New Roman"/>
                <a:sym typeface="Times New Roman"/>
              </a:rPr>
              <a:t>having narrow bandgap.</a:t>
            </a:r>
            <a:endParaRPr/>
          </a:p>
          <a:p>
            <a:pPr indent="-342900" lvl="0" marL="342900" marR="0" rtl="0" algn="just">
              <a:lnSpc>
                <a:spcPct val="100000"/>
              </a:lnSpc>
              <a:spcBef>
                <a:spcPts val="400"/>
              </a:spcBef>
              <a:spcAft>
                <a:spcPts val="0"/>
              </a:spcAft>
              <a:buClr>
                <a:srgbClr val="555555"/>
              </a:buClr>
              <a:buSzPts val="2000"/>
              <a:buFont typeface="Arial"/>
              <a:buChar char="•"/>
            </a:pPr>
            <a:r>
              <a:rPr b="0" i="0" lang="en-US" sz="2000" u="none">
                <a:solidFill>
                  <a:srgbClr val="555555"/>
                </a:solidFill>
                <a:latin typeface="Times New Roman"/>
                <a:ea typeface="Times New Roman"/>
                <a:cs typeface="Times New Roman"/>
                <a:sym typeface="Times New Roman"/>
              </a:rPr>
              <a:t>It is bounded by </a:t>
            </a:r>
            <a:r>
              <a:rPr b="0" i="0" lang="en-US" sz="2000" u="none">
                <a:solidFill>
                  <a:srgbClr val="0070C0"/>
                </a:solidFill>
                <a:latin typeface="Times New Roman"/>
                <a:ea typeface="Times New Roman"/>
                <a:cs typeface="Times New Roman"/>
                <a:sym typeface="Times New Roman"/>
              </a:rPr>
              <a:t>wide bandgap layers such as p+ InGaAsP and n+ InP cladding layers</a:t>
            </a:r>
            <a:r>
              <a:rPr b="0" i="0" lang="en-US" sz="2000" u="none">
                <a:solidFill>
                  <a:srgbClr val="555555"/>
                </a:solidFill>
                <a:latin typeface="Times New Roman"/>
                <a:ea typeface="Times New Roman"/>
                <a:cs typeface="Times New Roman"/>
                <a:sym typeface="Times New Roman"/>
              </a:rPr>
              <a:t>.</a:t>
            </a:r>
            <a:endParaRPr/>
          </a:p>
          <a:p>
            <a:pPr indent="-342900" lvl="0" marL="342900" marR="0" rtl="0" algn="just">
              <a:lnSpc>
                <a:spcPct val="100000"/>
              </a:lnSpc>
              <a:spcBef>
                <a:spcPts val="400"/>
              </a:spcBef>
              <a:spcAft>
                <a:spcPts val="0"/>
              </a:spcAft>
              <a:buClr>
                <a:schemeClr val="dk1"/>
              </a:buClr>
              <a:buSzPts val="2000"/>
              <a:buFont typeface="Arial"/>
              <a:buChar char="•"/>
            </a:pPr>
            <a:r>
              <a:rPr b="0" i="0" lang="en-US" sz="2000" u="none">
                <a:solidFill>
                  <a:schemeClr val="dk1"/>
                </a:solidFill>
                <a:latin typeface="Times New Roman"/>
                <a:ea typeface="Times New Roman"/>
                <a:cs typeface="Times New Roman"/>
                <a:sym typeface="Times New Roman"/>
              </a:rPr>
              <a:t>The </a:t>
            </a:r>
            <a:r>
              <a:rPr b="0" i="0" lang="en-US" sz="2000" u="none">
                <a:solidFill>
                  <a:srgbClr val="0070C0"/>
                </a:solidFill>
                <a:latin typeface="Times New Roman"/>
                <a:ea typeface="Times New Roman"/>
                <a:cs typeface="Times New Roman"/>
                <a:sym typeface="Times New Roman"/>
              </a:rPr>
              <a:t>positive contact is in the form of a stripe </a:t>
            </a:r>
            <a:r>
              <a:rPr b="0" i="0" lang="en-US" sz="2000" u="none">
                <a:solidFill>
                  <a:schemeClr val="dk1"/>
                </a:solidFill>
                <a:latin typeface="Times New Roman"/>
                <a:ea typeface="Times New Roman"/>
                <a:cs typeface="Times New Roman"/>
                <a:sym typeface="Times New Roman"/>
              </a:rPr>
              <a:t>(the rest of the contact being isolated by the SiO2 layer). </a:t>
            </a:r>
            <a:endParaRPr/>
          </a:p>
          <a:p>
            <a:pPr indent="-342900" lvl="0" marL="342900" marR="0" rtl="0" algn="l">
              <a:lnSpc>
                <a:spcPct val="100000"/>
              </a:lnSpc>
              <a:spcBef>
                <a:spcPts val="400"/>
              </a:spcBef>
              <a:spcAft>
                <a:spcPts val="0"/>
              </a:spcAft>
              <a:buClr>
                <a:srgbClr val="555555"/>
              </a:buClr>
              <a:buSzPts val="2000"/>
              <a:buFont typeface="Arial"/>
              <a:buChar char="•"/>
            </a:pPr>
            <a:r>
              <a:rPr b="0" i="0" lang="en-US" sz="2000" u="none">
                <a:solidFill>
                  <a:srgbClr val="555555"/>
                </a:solidFill>
                <a:latin typeface="Times New Roman"/>
                <a:ea typeface="Times New Roman"/>
                <a:cs typeface="Times New Roman"/>
                <a:sym typeface="Times New Roman"/>
              </a:rPr>
              <a:t>These </a:t>
            </a:r>
            <a:r>
              <a:rPr b="0" i="0" lang="en-US" sz="2000" u="none">
                <a:solidFill>
                  <a:srgbClr val="0070C0"/>
                </a:solidFill>
                <a:latin typeface="Times New Roman"/>
                <a:ea typeface="Times New Roman"/>
                <a:cs typeface="Times New Roman"/>
                <a:sym typeface="Times New Roman"/>
              </a:rPr>
              <a:t>two cladding layers</a:t>
            </a:r>
            <a:r>
              <a:rPr b="0" i="0" lang="en-US" sz="2000" u="none">
                <a:solidFill>
                  <a:srgbClr val="555555"/>
                </a:solidFill>
                <a:latin typeface="Times New Roman"/>
                <a:ea typeface="Times New Roman"/>
                <a:cs typeface="Times New Roman"/>
                <a:sym typeface="Times New Roman"/>
              </a:rPr>
              <a:t> help in confining injected electrons and holes into the middle layer.</a:t>
            </a:r>
            <a:endParaRPr/>
          </a:p>
          <a:p>
            <a:pPr indent="-342900" lvl="0" marL="342900" marR="0" rtl="0" algn="l">
              <a:lnSpc>
                <a:spcPct val="100000"/>
              </a:lnSpc>
              <a:spcBef>
                <a:spcPts val="400"/>
              </a:spcBef>
              <a:spcAft>
                <a:spcPts val="0"/>
              </a:spcAft>
              <a:buClr>
                <a:srgbClr val="555555"/>
              </a:buClr>
              <a:buSzPts val="2000"/>
              <a:buFont typeface="Arial"/>
              <a:buChar char="•"/>
            </a:pPr>
            <a:r>
              <a:rPr b="0" i="0" lang="en-US" sz="2000" u="none">
                <a:solidFill>
                  <a:srgbClr val="555555"/>
                </a:solidFill>
                <a:latin typeface="Times New Roman"/>
                <a:ea typeface="Times New Roman"/>
                <a:cs typeface="Times New Roman"/>
                <a:sym typeface="Times New Roman"/>
              </a:rPr>
              <a:t>It also helps emitted photons to travel along LED axis as per optical properties.</a:t>
            </a:r>
            <a:endParaRPr/>
          </a:p>
          <a:p>
            <a:pPr indent="-342900" lvl="0" marL="342900" marR="0" rtl="0" algn="just">
              <a:lnSpc>
                <a:spcPct val="100000"/>
              </a:lnSpc>
              <a:spcBef>
                <a:spcPts val="400"/>
              </a:spcBef>
              <a:spcAft>
                <a:spcPts val="0"/>
              </a:spcAft>
              <a:buClr>
                <a:schemeClr val="dk1"/>
              </a:buClr>
              <a:buSzPts val="2000"/>
              <a:buFont typeface="Arial"/>
              <a:buNone/>
            </a:pPr>
            <a:r>
              <a:t/>
            </a:r>
            <a:endParaRPr b="0" i="0" sz="2000" u="none">
              <a:solidFill>
                <a:schemeClr val="dk1"/>
              </a:solidFill>
              <a:latin typeface="Times New Roman"/>
              <a:ea typeface="Times New Roman"/>
              <a:cs typeface="Times New Roman"/>
              <a:sym typeface="Times New Roman"/>
            </a:endParaRPr>
          </a:p>
          <a:p>
            <a:pPr indent="-342900" lvl="0" marL="342900" marR="0" rtl="0" algn="just">
              <a:lnSpc>
                <a:spcPct val="100000"/>
              </a:lnSpc>
              <a:spcBef>
                <a:spcPts val="440"/>
              </a:spcBef>
              <a:spcAft>
                <a:spcPts val="0"/>
              </a:spcAft>
              <a:buClr>
                <a:schemeClr val="dk1"/>
              </a:buClr>
              <a:buSzPts val="2200"/>
              <a:buFont typeface="Arial"/>
              <a:buNone/>
            </a:pPr>
            <a:r>
              <a:t/>
            </a:r>
            <a:endParaRPr b="0" i="0" sz="2200" u="none">
              <a:solidFill>
                <a:schemeClr val="dk1"/>
              </a:solidFill>
              <a:latin typeface="Times New Roman"/>
              <a:ea typeface="Times New Roman"/>
              <a:cs typeface="Times New Roman"/>
              <a:sym typeface="Times New Roman"/>
            </a:endParaRPr>
          </a:p>
          <a:p>
            <a:pPr indent="-139700" lvl="0" marL="342900" marR="0" rtl="0" algn="l">
              <a:lnSpc>
                <a:spcPct val="100000"/>
              </a:lnSpc>
              <a:spcBef>
                <a:spcPts val="640"/>
              </a:spcBef>
              <a:spcAft>
                <a:spcPts val="0"/>
              </a:spcAft>
              <a:buClr>
                <a:schemeClr val="dk1"/>
              </a:buClr>
              <a:buSzPts val="3200"/>
              <a:buFont typeface="Arial"/>
              <a:buNone/>
            </a:pPr>
            <a:r>
              <a:t/>
            </a:r>
            <a:endParaRPr b="0" i="0" sz="3200" u="none">
              <a:solidFill>
                <a:srgbClr val="555555"/>
              </a:solidFill>
              <a:latin typeface="Arial"/>
              <a:ea typeface="Arial"/>
              <a:cs typeface="Arial"/>
              <a:sym typeface="Arial"/>
            </a:endParaRPr>
          </a:p>
          <a:p>
            <a:pPr indent="-139700" lvl="0" marL="342900" marR="0" rtl="0" algn="l">
              <a:lnSpc>
                <a:spcPct val="100000"/>
              </a:lnSpc>
              <a:spcBef>
                <a:spcPts val="640"/>
              </a:spcBef>
              <a:spcAft>
                <a:spcPts val="0"/>
              </a:spcAft>
              <a:buClr>
                <a:schemeClr val="dk1"/>
              </a:buClr>
              <a:buSzPts val="3200"/>
              <a:buFont typeface="Arial"/>
              <a:buNone/>
            </a:pPr>
            <a:r>
              <a:t/>
            </a:r>
            <a:endParaRPr b="0" i="0" sz="3200" u="none">
              <a:solidFill>
                <a:schemeClr val="dk1"/>
              </a:solidFill>
              <a:latin typeface="Calibri"/>
              <a:ea typeface="Calibri"/>
              <a:cs typeface="Calibri"/>
              <a:sym typeface="Calibri"/>
            </a:endParaRPr>
          </a:p>
          <a:p>
            <a:pPr indent="-139700" lvl="0" marL="342900" marR="0" rtl="0" algn="l">
              <a:spcBef>
                <a:spcPts val="640"/>
              </a:spcBef>
              <a:spcAft>
                <a:spcPts val="0"/>
              </a:spcAft>
              <a:buClr>
                <a:schemeClr val="dk1"/>
              </a:buClr>
              <a:buSzPts val="3200"/>
              <a:buFont typeface="Arial"/>
              <a:buNone/>
            </a:pPr>
            <a:r>
              <a:t/>
            </a:r>
            <a:endParaRPr b="0" i="0" sz="3200" u="none">
              <a:solidFill>
                <a:schemeClr val="dk1"/>
              </a:solidFill>
              <a:latin typeface="Calibri"/>
              <a:ea typeface="Calibri"/>
              <a:cs typeface="Calibri"/>
              <a:sym typeface="Calibri"/>
            </a:endParaRPr>
          </a:p>
        </p:txBody>
      </p:sp>
      <p:sp>
        <p:nvSpPr>
          <p:cNvPr id="371" name="Google Shape;371;p43"/>
          <p:cNvSpPr txBox="1"/>
          <p:nvPr/>
        </p:nvSpPr>
        <p:spPr>
          <a:xfrm>
            <a:off x="500062" y="142875"/>
            <a:ext cx="8429625" cy="1477962"/>
          </a:xfrm>
          <a:prstGeom prst="rect">
            <a:avLst/>
          </a:prstGeom>
          <a:noFill/>
          <a:ln>
            <a:noFill/>
          </a:ln>
        </p:spPr>
        <p:txBody>
          <a:bodyPr anchorCtr="0" anchor="t" bIns="45700" lIns="91425" spcFirstLastPara="1" rIns="91425" wrap="square" tIns="45700">
            <a:spAutoFit/>
          </a:bodyPr>
          <a:lstStyle/>
          <a:p>
            <a:pPr indent="-114300" lvl="0" marL="0" marR="0" rtl="0" algn="just">
              <a:lnSpc>
                <a:spcPct val="100000"/>
              </a:lnSpc>
              <a:spcBef>
                <a:spcPts val="0"/>
              </a:spcBef>
              <a:spcAft>
                <a:spcPts val="0"/>
              </a:spcAft>
              <a:buClr>
                <a:srgbClr val="555555"/>
              </a:buClr>
              <a:buSzPts val="1800"/>
              <a:buFont typeface="Arial"/>
              <a:buChar char="•"/>
            </a:pPr>
            <a:r>
              <a:rPr b="0" i="0" lang="en-US" sz="1800" u="none">
                <a:solidFill>
                  <a:srgbClr val="555555"/>
                </a:solidFill>
                <a:latin typeface="Times New Roman"/>
                <a:ea typeface="Times New Roman"/>
                <a:cs typeface="Times New Roman"/>
                <a:sym typeface="Times New Roman"/>
              </a:rPr>
              <a:t> It is widely used in optical fiber communication system. </a:t>
            </a:r>
            <a:endParaRPr/>
          </a:p>
          <a:p>
            <a:pPr indent="-114300" lvl="0" marL="0" marR="0" rtl="0" algn="just">
              <a:lnSpc>
                <a:spcPct val="100000"/>
              </a:lnSpc>
              <a:spcBef>
                <a:spcPts val="0"/>
              </a:spcBef>
              <a:spcAft>
                <a:spcPts val="0"/>
              </a:spcAft>
              <a:buClr>
                <a:srgbClr val="555555"/>
              </a:buClr>
              <a:buSzPts val="1800"/>
              <a:buFont typeface="Arial"/>
              <a:buChar char="•"/>
            </a:pPr>
            <a:r>
              <a:rPr b="0" i="0" lang="en-US" sz="1800" u="none">
                <a:solidFill>
                  <a:srgbClr val="555555"/>
                </a:solidFill>
                <a:latin typeface="Times New Roman"/>
                <a:ea typeface="Times New Roman"/>
                <a:cs typeface="Times New Roman"/>
                <a:sym typeface="Times New Roman"/>
              </a:rPr>
              <a:t> Here collimated light from LED is required to be fed into the fiber</a:t>
            </a:r>
            <a:endParaRPr/>
          </a:p>
          <a:p>
            <a:pPr indent="0" lvl="0" marL="0" marR="0" rtl="0" algn="l">
              <a:lnSpc>
                <a:spcPct val="100000"/>
              </a:lnSpc>
              <a:spcBef>
                <a:spcPts val="0"/>
              </a:spcBef>
              <a:spcAft>
                <a:spcPts val="0"/>
              </a:spcAft>
              <a:buClr>
                <a:srgbClr val="555555"/>
              </a:buClr>
              <a:buSzPts val="1800"/>
              <a:buFont typeface="Times New Roman"/>
              <a:buNone/>
            </a:pPr>
            <a:r>
              <a:rPr b="0" i="0" lang="en-US" sz="1800" u="none">
                <a:solidFill>
                  <a:srgbClr val="555555"/>
                </a:solidFill>
                <a:latin typeface="Times New Roman"/>
                <a:ea typeface="Times New Roman"/>
                <a:cs typeface="Times New Roman"/>
                <a:sym typeface="Times New Roman"/>
              </a:rPr>
              <a:t>with </a:t>
            </a:r>
            <a:r>
              <a:rPr b="0" i="0" lang="en-US" sz="1800" u="none">
                <a:solidFill>
                  <a:srgbClr val="0070C0"/>
                </a:solidFill>
                <a:latin typeface="Times New Roman"/>
                <a:ea typeface="Times New Roman"/>
                <a:cs typeface="Times New Roman"/>
                <a:sym typeface="Times New Roman"/>
              </a:rPr>
              <a:t>high coupling efficiency.</a:t>
            </a:r>
            <a:endParaRPr/>
          </a:p>
          <a:p>
            <a:pPr indent="-114300" lvl="0" marL="0" marR="0" rtl="0" algn="l">
              <a:lnSpc>
                <a:spcPct val="100000"/>
              </a:lnSpc>
              <a:spcBef>
                <a:spcPts val="0"/>
              </a:spcBef>
              <a:spcAft>
                <a:spcPts val="0"/>
              </a:spcAft>
              <a:buClr>
                <a:srgbClr val="555555"/>
              </a:buClr>
              <a:buSzPts val="1800"/>
              <a:buFont typeface="Arial"/>
              <a:buChar char="•"/>
            </a:pPr>
            <a:r>
              <a:rPr b="0" i="0" lang="en-US" sz="1800" u="none">
                <a:solidFill>
                  <a:srgbClr val="555555"/>
                </a:solidFill>
                <a:latin typeface="Times New Roman"/>
                <a:ea typeface="Times New Roman"/>
                <a:cs typeface="Times New Roman"/>
                <a:sym typeface="Times New Roman"/>
              </a:rPr>
              <a:t> The figure depicts multilayer structure of InP based edge emitting LED. </a:t>
            </a:r>
            <a:endParaRPr/>
          </a:p>
          <a:p>
            <a:pPr indent="-114300" lvl="0" marL="0" marR="0" rtl="0" algn="just">
              <a:lnSpc>
                <a:spcPct val="100000"/>
              </a:lnSpc>
              <a:spcBef>
                <a:spcPts val="0"/>
              </a:spcBef>
              <a:spcAft>
                <a:spcPts val="0"/>
              </a:spcAft>
              <a:buClr>
                <a:srgbClr val="555555"/>
              </a:buClr>
              <a:buSzPts val="1800"/>
              <a:buFont typeface="Arial"/>
              <a:buChar char="•"/>
            </a:pPr>
            <a:r>
              <a:rPr b="0" i="0" lang="en-US" sz="1800" u="none">
                <a:solidFill>
                  <a:srgbClr val="555555"/>
                </a:solidFill>
                <a:latin typeface="Times New Roman"/>
                <a:ea typeface="Times New Roman"/>
                <a:cs typeface="Times New Roman"/>
                <a:sym typeface="Times New Roman"/>
              </a:rPr>
              <a:t> It is used for long wavelength optical communication approx. between 1.33 to 1.55 µm</a:t>
            </a:r>
            <a:r>
              <a:rPr b="0" i="0" lang="en-US" sz="1800" u="none">
                <a:solidFill>
                  <a:srgbClr val="555555"/>
                </a:solidFill>
                <a:latin typeface="Arial"/>
                <a:ea typeface="Arial"/>
                <a:cs typeface="Arial"/>
                <a:sym typeface="Arial"/>
              </a:rPr>
              <a: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4"/>
          <p:cNvSpPr txBox="1"/>
          <p:nvPr>
            <p:ph idx="1" type="body"/>
          </p:nvPr>
        </p:nvSpPr>
        <p:spPr>
          <a:xfrm>
            <a:off x="457200" y="928687"/>
            <a:ext cx="8229600" cy="5197475"/>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80000"/>
              </a:lnSpc>
              <a:spcBef>
                <a:spcPts val="0"/>
              </a:spcBef>
              <a:spcAft>
                <a:spcPts val="0"/>
              </a:spcAft>
              <a:buClr>
                <a:srgbClr val="555555"/>
              </a:buClr>
              <a:buSzPts val="2000"/>
              <a:buFont typeface="Arial"/>
              <a:buChar char="•"/>
            </a:pPr>
            <a:r>
              <a:rPr b="0" i="0" lang="en-US" sz="2000" u="none">
                <a:solidFill>
                  <a:srgbClr val="555555"/>
                </a:solidFill>
                <a:latin typeface="Times New Roman"/>
                <a:ea typeface="Times New Roman"/>
                <a:cs typeface="Times New Roman"/>
                <a:sym typeface="Times New Roman"/>
              </a:rPr>
              <a:t>Due to above, </a:t>
            </a:r>
            <a:r>
              <a:rPr b="0" i="0" lang="en-US" sz="2000" u="none">
                <a:solidFill>
                  <a:srgbClr val="0070C0"/>
                </a:solidFill>
                <a:latin typeface="Times New Roman"/>
                <a:ea typeface="Times New Roman"/>
                <a:cs typeface="Times New Roman"/>
                <a:sym typeface="Times New Roman"/>
              </a:rPr>
              <a:t>light is emitted from the edge of the LED.</a:t>
            </a:r>
            <a:r>
              <a:rPr b="0" i="0" lang="en-US" sz="2000" u="none">
                <a:solidFill>
                  <a:srgbClr val="555555"/>
                </a:solidFill>
                <a:latin typeface="Times New Roman"/>
                <a:ea typeface="Times New Roman"/>
                <a:cs typeface="Times New Roman"/>
                <a:sym typeface="Times New Roman"/>
              </a:rPr>
              <a:t> Hence it is known by the name edge emitting LED.</a:t>
            </a:r>
            <a:r>
              <a:rPr b="0" i="0" lang="en-US" sz="2000" u="none">
                <a:solidFill>
                  <a:schemeClr val="dk1"/>
                </a:solidFill>
                <a:latin typeface="Times New Roman"/>
                <a:ea typeface="Times New Roman"/>
                <a:cs typeface="Times New Roman"/>
                <a:sym typeface="Times New Roman"/>
              </a:rPr>
              <a:t> </a:t>
            </a:r>
            <a:endParaRPr/>
          </a:p>
          <a:p>
            <a:pPr indent="-342900" lvl="0" marL="342900" marR="0" rtl="0" algn="l">
              <a:lnSpc>
                <a:spcPct val="80000"/>
              </a:lnSpc>
              <a:spcBef>
                <a:spcPts val="400"/>
              </a:spcBef>
              <a:spcAft>
                <a:spcPts val="0"/>
              </a:spcAft>
              <a:buClr>
                <a:schemeClr val="dk1"/>
              </a:buClr>
              <a:buSzPts val="2000"/>
              <a:buFont typeface="Arial"/>
              <a:buChar char="•"/>
            </a:pPr>
            <a:r>
              <a:rPr b="0" i="0" lang="en-US" sz="2000" u="none">
                <a:solidFill>
                  <a:schemeClr val="dk1"/>
                </a:solidFill>
                <a:latin typeface="Times New Roman"/>
                <a:ea typeface="Times New Roman"/>
                <a:cs typeface="Times New Roman"/>
                <a:sym typeface="Times New Roman"/>
              </a:rPr>
              <a:t>The </a:t>
            </a:r>
            <a:r>
              <a:rPr b="0" i="0" lang="en-US" sz="2000" u="none">
                <a:solidFill>
                  <a:srgbClr val="0070C0"/>
                </a:solidFill>
                <a:latin typeface="Times New Roman"/>
                <a:ea typeface="Times New Roman"/>
                <a:cs typeface="Times New Roman"/>
                <a:sym typeface="Times New Roman"/>
              </a:rPr>
              <a:t>rear-end facet is made reflecting while the front-end facet is coated with an antireflection coating</a:t>
            </a:r>
            <a:r>
              <a:rPr b="0" i="0" lang="en-US" sz="2000" u="none">
                <a:solidFill>
                  <a:schemeClr val="dk1"/>
                </a:solidFill>
                <a:latin typeface="Times New Roman"/>
                <a:ea typeface="Times New Roman"/>
                <a:cs typeface="Times New Roman"/>
                <a:sym typeface="Times New Roman"/>
              </a:rPr>
              <a:t>, so that the laser action due to </a:t>
            </a:r>
            <a:r>
              <a:rPr b="0" i="0" lang="en-US" sz="2000" u="none">
                <a:solidFill>
                  <a:srgbClr val="0070C0"/>
                </a:solidFill>
                <a:latin typeface="Times New Roman"/>
                <a:ea typeface="Times New Roman"/>
                <a:cs typeface="Times New Roman"/>
                <a:sym typeface="Times New Roman"/>
              </a:rPr>
              <a:t>optical feedback is suppressed. </a:t>
            </a:r>
            <a:endParaRPr/>
          </a:p>
          <a:p>
            <a:pPr indent="-342900" lvl="0" marL="342900" marR="0" rtl="0" algn="l">
              <a:lnSpc>
                <a:spcPct val="80000"/>
              </a:lnSpc>
              <a:spcBef>
                <a:spcPts val="400"/>
              </a:spcBef>
              <a:spcAft>
                <a:spcPts val="0"/>
              </a:spcAft>
              <a:buClr>
                <a:schemeClr val="dk1"/>
              </a:buClr>
              <a:buSzPts val="2000"/>
              <a:buFont typeface="Arial"/>
              <a:buChar char="•"/>
            </a:pPr>
            <a:r>
              <a:rPr b="0" i="0" lang="en-US" sz="2000" u="none">
                <a:solidFill>
                  <a:schemeClr val="dk1"/>
                </a:solidFill>
                <a:latin typeface="Times New Roman"/>
                <a:ea typeface="Times New Roman"/>
                <a:cs typeface="Times New Roman"/>
                <a:sym typeface="Times New Roman"/>
              </a:rPr>
              <a:t>The self-absorption of radiation in the active layer is reduced because its thickness is made very small. </a:t>
            </a:r>
            <a:endParaRPr/>
          </a:p>
          <a:p>
            <a:pPr indent="-342900" lvl="0" marL="342900" marR="0" rtl="0" algn="l">
              <a:lnSpc>
                <a:spcPct val="80000"/>
              </a:lnSpc>
              <a:spcBef>
                <a:spcPts val="400"/>
              </a:spcBef>
              <a:spcAft>
                <a:spcPts val="0"/>
              </a:spcAft>
              <a:buClr>
                <a:schemeClr val="dk1"/>
              </a:buClr>
              <a:buSzPts val="2000"/>
              <a:buFont typeface="Arial"/>
              <a:buChar char="•"/>
            </a:pPr>
            <a:r>
              <a:rPr b="0" i="0" lang="en-US" sz="2000" u="none">
                <a:solidFill>
                  <a:schemeClr val="dk1"/>
                </a:solidFill>
                <a:latin typeface="Times New Roman"/>
                <a:ea typeface="Times New Roman"/>
                <a:cs typeface="Times New Roman"/>
                <a:sym typeface="Times New Roman"/>
              </a:rPr>
              <a:t>Much of the </a:t>
            </a:r>
            <a:r>
              <a:rPr b="0" i="0" lang="en-US" sz="2000" u="none">
                <a:solidFill>
                  <a:srgbClr val="0070C0"/>
                </a:solidFill>
                <a:latin typeface="Times New Roman"/>
                <a:ea typeface="Times New Roman"/>
                <a:cs typeface="Times New Roman"/>
                <a:sym typeface="Times New Roman"/>
              </a:rPr>
              <a:t>guided radiation propagates through the confining layers, </a:t>
            </a:r>
            <a:r>
              <a:rPr b="0" i="0" lang="en-US" sz="2000" u="none">
                <a:solidFill>
                  <a:schemeClr val="dk1"/>
                </a:solidFill>
                <a:latin typeface="Times New Roman"/>
                <a:ea typeface="Times New Roman"/>
                <a:cs typeface="Times New Roman"/>
                <a:sym typeface="Times New Roman"/>
              </a:rPr>
              <a:t>which have a wider band gap. Therefore, they do not absorb this radiation.</a:t>
            </a:r>
            <a:endParaRPr/>
          </a:p>
          <a:p>
            <a:pPr indent="-342900" lvl="0" marL="342900" marR="0" rtl="0" algn="l">
              <a:lnSpc>
                <a:spcPct val="80000"/>
              </a:lnSpc>
              <a:spcBef>
                <a:spcPts val="360"/>
              </a:spcBef>
              <a:spcAft>
                <a:spcPts val="0"/>
              </a:spcAft>
              <a:buClr>
                <a:schemeClr val="dk1"/>
              </a:buClr>
              <a:buSzPts val="1800"/>
              <a:buFont typeface="Arial"/>
              <a:buChar char="•"/>
            </a:pPr>
            <a:r>
              <a:rPr b="0" i="0" lang="en-US" sz="1800" u="none">
                <a:solidFill>
                  <a:schemeClr val="dk1"/>
                </a:solidFill>
                <a:latin typeface="Times New Roman"/>
                <a:ea typeface="Times New Roman"/>
                <a:cs typeface="Times New Roman"/>
                <a:sym typeface="Times New Roman"/>
              </a:rPr>
              <a:t>The recombination radiation generated in the active region is guided by internal reflection at the heterojunctions and is brought out at the front-end facet of the diode.</a:t>
            </a:r>
            <a:endParaRPr/>
          </a:p>
          <a:p>
            <a:pPr indent="-342900" lvl="0" marL="342900" marR="0" rtl="0" algn="l">
              <a:lnSpc>
                <a:spcPct val="80000"/>
              </a:lnSpc>
              <a:spcBef>
                <a:spcPts val="400"/>
              </a:spcBef>
              <a:spcAft>
                <a:spcPts val="0"/>
              </a:spcAft>
              <a:buClr>
                <a:schemeClr val="dk1"/>
              </a:buClr>
              <a:buSzPts val="2000"/>
              <a:buFont typeface="Arial"/>
              <a:buChar char="•"/>
            </a:pPr>
            <a:r>
              <a:rPr b="0" i="0" lang="en-US" sz="2000" u="none">
                <a:solidFill>
                  <a:schemeClr val="dk1"/>
                </a:solidFill>
                <a:latin typeface="Times New Roman"/>
                <a:ea typeface="Times New Roman"/>
                <a:cs typeface="Times New Roman"/>
                <a:sym typeface="Times New Roman"/>
              </a:rPr>
              <a:t> An important effect of the optical guidance of emitted radiation is that </a:t>
            </a:r>
            <a:r>
              <a:rPr b="0" i="0" lang="en-US" sz="2000" u="none">
                <a:solidFill>
                  <a:srgbClr val="0070C0"/>
                </a:solidFill>
                <a:latin typeface="Times New Roman"/>
                <a:ea typeface="Times New Roman"/>
                <a:cs typeface="Times New Roman"/>
                <a:sym typeface="Times New Roman"/>
              </a:rPr>
              <a:t>the output beam has low divergence (typically ~30°) in the vertical direction. </a:t>
            </a:r>
            <a:endParaRPr/>
          </a:p>
          <a:p>
            <a:pPr indent="-342900" lvl="0" marL="342900" marR="0" rtl="0" algn="l">
              <a:lnSpc>
                <a:spcPct val="80000"/>
              </a:lnSpc>
              <a:spcBef>
                <a:spcPts val="400"/>
              </a:spcBef>
              <a:spcAft>
                <a:spcPts val="0"/>
              </a:spcAft>
              <a:buClr>
                <a:schemeClr val="dk1"/>
              </a:buClr>
              <a:buSzPts val="2000"/>
              <a:buFont typeface="Arial"/>
              <a:buChar char="•"/>
            </a:pPr>
            <a:r>
              <a:rPr b="0" i="0" lang="en-US" sz="2000" u="none">
                <a:solidFill>
                  <a:schemeClr val="dk1"/>
                </a:solidFill>
                <a:latin typeface="Times New Roman"/>
                <a:ea typeface="Times New Roman"/>
                <a:cs typeface="Times New Roman"/>
                <a:sym typeface="Times New Roman"/>
              </a:rPr>
              <a:t>This increases the </a:t>
            </a:r>
            <a:r>
              <a:rPr b="0" i="0" lang="en-US" sz="2000" u="none">
                <a:solidFill>
                  <a:srgbClr val="0070C0"/>
                </a:solidFill>
                <a:latin typeface="Times New Roman"/>
                <a:ea typeface="Times New Roman"/>
                <a:cs typeface="Times New Roman"/>
                <a:sym typeface="Times New Roman"/>
              </a:rPr>
              <a:t>efficiency of coupling the LED </a:t>
            </a:r>
            <a:r>
              <a:rPr b="0" i="0" lang="en-US" sz="2000" u="none">
                <a:solidFill>
                  <a:schemeClr val="dk1"/>
                </a:solidFill>
                <a:latin typeface="Times New Roman"/>
                <a:ea typeface="Times New Roman"/>
                <a:cs typeface="Times New Roman"/>
                <a:sym typeface="Times New Roman"/>
              </a:rPr>
              <a:t>with the optical fiber. </a:t>
            </a:r>
            <a:endParaRPr/>
          </a:p>
          <a:p>
            <a:pPr indent="-342900" lvl="0" marL="342900" marR="0" rtl="0" algn="l">
              <a:lnSpc>
                <a:spcPct val="80000"/>
              </a:lnSpc>
              <a:spcBef>
                <a:spcPts val="400"/>
              </a:spcBef>
              <a:spcAft>
                <a:spcPts val="0"/>
              </a:spcAft>
              <a:buClr>
                <a:schemeClr val="dk1"/>
              </a:buClr>
              <a:buSzPts val="2000"/>
              <a:buFont typeface="Arial"/>
              <a:buChar char="•"/>
            </a:pPr>
            <a:r>
              <a:rPr b="0" i="0" lang="en-US" sz="2000" u="none">
                <a:solidFill>
                  <a:schemeClr val="dk1"/>
                </a:solidFill>
                <a:latin typeface="Times New Roman"/>
                <a:ea typeface="Times New Roman"/>
                <a:cs typeface="Times New Roman"/>
                <a:sym typeface="Times New Roman"/>
              </a:rPr>
              <a:t>Stripe geometry ELEDs based on InP/In GaAsP materials and with improved designs for coupling to single-mode fibers have also been made.</a:t>
            </a:r>
            <a:endParaRPr/>
          </a:p>
          <a:p>
            <a:pPr indent="-342900" lvl="0" marL="342900" marR="0" rtl="0" algn="l">
              <a:lnSpc>
                <a:spcPct val="80000"/>
              </a:lnSpc>
              <a:spcBef>
                <a:spcPts val="360"/>
              </a:spcBef>
              <a:spcAft>
                <a:spcPts val="0"/>
              </a:spcAft>
              <a:buClr>
                <a:srgbClr val="444444"/>
              </a:buClr>
              <a:buSzPts val="1800"/>
              <a:buFont typeface="Arial"/>
              <a:buChar char="•"/>
            </a:pPr>
            <a:r>
              <a:rPr b="0" i="0" lang="en-US" sz="1800" u="none">
                <a:solidFill>
                  <a:srgbClr val="444444"/>
                </a:solidFill>
                <a:latin typeface="Times New Roman"/>
                <a:ea typeface="Times New Roman"/>
                <a:cs typeface="Times New Roman"/>
                <a:sym typeface="Times New Roman"/>
              </a:rPr>
              <a:t>The optical power obtained from such a structure is 2 to 6 times smaller than that of a Surface emitting LED but more efficient coupling due to narrow band width.   </a:t>
            </a:r>
            <a:endParaRPr/>
          </a:p>
          <a:p>
            <a:pPr indent="-215900" lvl="0" marL="342900" marR="0" rtl="0" algn="l">
              <a:lnSpc>
                <a:spcPct val="80000"/>
              </a:lnSpc>
              <a:spcBef>
                <a:spcPts val="400"/>
              </a:spcBef>
              <a:spcAft>
                <a:spcPts val="0"/>
              </a:spcAft>
              <a:buClr>
                <a:schemeClr val="dk1"/>
              </a:buClr>
              <a:buSzPts val="2000"/>
              <a:buFont typeface="Arial"/>
              <a:buNone/>
            </a:pPr>
            <a:r>
              <a:t/>
            </a:r>
            <a:endParaRPr b="0" i="0" sz="2000" u="none">
              <a:solidFill>
                <a:schemeClr val="dk1"/>
              </a:solidFill>
              <a:latin typeface="Times New Roman"/>
              <a:ea typeface="Times New Roman"/>
              <a:cs typeface="Times New Roman"/>
              <a:sym typeface="Times New Roman"/>
            </a:endParaRPr>
          </a:p>
          <a:p>
            <a:pPr indent="-215900" lvl="0" marL="342900" marR="0" rtl="0" algn="l">
              <a:spcBef>
                <a:spcPts val="400"/>
              </a:spcBef>
              <a:spcAft>
                <a:spcPts val="0"/>
              </a:spcAft>
              <a:buClr>
                <a:schemeClr val="dk1"/>
              </a:buClr>
              <a:buSzPts val="2000"/>
              <a:buFont typeface="Arial"/>
              <a:buNone/>
            </a:pPr>
            <a:r>
              <a:t/>
            </a:r>
            <a:endParaRPr b="0" i="0" sz="2000" u="none">
              <a:solidFill>
                <a:schemeClr val="dk1"/>
              </a:solidFill>
              <a:latin typeface="Times New Roman"/>
              <a:ea typeface="Times New Roman"/>
              <a:cs typeface="Times New Roman"/>
              <a:sym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5"/>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FF0000"/>
              </a:buClr>
              <a:buSzPts val="2900"/>
              <a:buFont typeface="Times New Roman"/>
              <a:buNone/>
            </a:pPr>
            <a:r>
              <a:rPr b="1" i="0" lang="en-US" sz="2900" u="none">
                <a:solidFill>
                  <a:srgbClr val="FF0000"/>
                </a:solidFill>
                <a:latin typeface="Times New Roman"/>
                <a:ea typeface="Times New Roman"/>
                <a:cs typeface="Times New Roman"/>
                <a:sym typeface="Times New Roman"/>
              </a:rPr>
              <a:t>Advantages of Edge Emitting LED</a:t>
            </a:r>
            <a:br>
              <a:rPr b="1" i="0" lang="en-US" sz="4000" u="none">
                <a:solidFill>
                  <a:srgbClr val="666666"/>
                </a:solidFill>
                <a:latin typeface="Arial"/>
                <a:ea typeface="Arial"/>
                <a:cs typeface="Arial"/>
                <a:sym typeface="Arial"/>
              </a:rPr>
            </a:br>
            <a:endParaRPr/>
          </a:p>
        </p:txBody>
      </p:sp>
      <p:sp>
        <p:nvSpPr>
          <p:cNvPr id="382" name="Google Shape;382;p45"/>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555555"/>
              </a:buClr>
              <a:buSzPts val="2200"/>
              <a:buFont typeface="Arial"/>
              <a:buNone/>
            </a:pPr>
            <a:r>
              <a:rPr b="0" i="0" lang="en-US" sz="2200" u="none">
                <a:solidFill>
                  <a:srgbClr val="555555"/>
                </a:solidFill>
                <a:latin typeface="Times New Roman"/>
                <a:ea typeface="Times New Roman"/>
                <a:cs typeface="Times New Roman"/>
                <a:sym typeface="Times New Roman"/>
              </a:rPr>
              <a:t>Following are the </a:t>
            </a:r>
            <a:r>
              <a:rPr b="0" i="0" lang="en-US" sz="2200" u="none">
                <a:solidFill>
                  <a:srgbClr val="0070C0"/>
                </a:solidFill>
                <a:latin typeface="Times New Roman"/>
                <a:ea typeface="Times New Roman"/>
                <a:cs typeface="Times New Roman"/>
                <a:sym typeface="Times New Roman"/>
              </a:rPr>
              <a:t>benefits or </a:t>
            </a:r>
            <a:r>
              <a:rPr b="1" i="0" lang="en-US" sz="2200" u="none">
                <a:solidFill>
                  <a:srgbClr val="0070C0"/>
                </a:solidFill>
                <a:latin typeface="Times New Roman"/>
                <a:ea typeface="Times New Roman"/>
                <a:cs typeface="Times New Roman"/>
                <a:sym typeface="Times New Roman"/>
              </a:rPr>
              <a:t>advantages of Edge Emitting LED</a:t>
            </a:r>
            <a:r>
              <a:rPr b="0" i="0" lang="en-US" sz="2200" u="none">
                <a:solidFill>
                  <a:srgbClr val="0070C0"/>
                </a:solidFill>
                <a:latin typeface="Times New Roman"/>
                <a:ea typeface="Times New Roman"/>
                <a:cs typeface="Times New Roman"/>
                <a:sym typeface="Times New Roman"/>
              </a:rPr>
              <a:t>:</a:t>
            </a:r>
            <a:br>
              <a:rPr b="0" i="0" lang="en-US" sz="2200" u="none">
                <a:solidFill>
                  <a:srgbClr val="0070C0"/>
                </a:solidFill>
                <a:latin typeface="Times New Roman"/>
                <a:ea typeface="Times New Roman"/>
                <a:cs typeface="Times New Roman"/>
                <a:sym typeface="Times New Roman"/>
              </a:rPr>
            </a:br>
            <a:r>
              <a:rPr b="0" i="0" lang="en-US" sz="2200" u="none">
                <a:solidFill>
                  <a:srgbClr val="555555"/>
                </a:solidFill>
                <a:latin typeface="Times New Roman"/>
                <a:ea typeface="Times New Roman"/>
                <a:cs typeface="Times New Roman"/>
                <a:sym typeface="Times New Roman"/>
              </a:rPr>
              <a:t>➨It has superior beam collimation property which offers greater coupling efficiency with fiber optic cable compare to surface emitting LED.</a:t>
            </a:r>
            <a:br>
              <a:rPr b="0" i="0" lang="en-US" sz="2200" u="none">
                <a:solidFill>
                  <a:srgbClr val="555555"/>
                </a:solidFill>
                <a:latin typeface="Times New Roman"/>
                <a:ea typeface="Times New Roman"/>
                <a:cs typeface="Times New Roman"/>
                <a:sym typeface="Times New Roman"/>
              </a:rPr>
            </a:br>
            <a:r>
              <a:rPr b="0" i="0" lang="en-US" sz="2200" u="none">
                <a:solidFill>
                  <a:srgbClr val="555555"/>
                </a:solidFill>
                <a:latin typeface="Times New Roman"/>
                <a:ea typeface="Times New Roman"/>
                <a:cs typeface="Times New Roman"/>
                <a:sym typeface="Times New Roman"/>
              </a:rPr>
              <a:t>➨It offers higher efficiency with low to high radiance. It fulfills high brightness LED requirements of the lighting industry.</a:t>
            </a:r>
            <a:br>
              <a:rPr b="0" i="0" lang="en-US" sz="2200" u="none">
                <a:solidFill>
                  <a:srgbClr val="555555"/>
                </a:solidFill>
                <a:latin typeface="Times New Roman"/>
                <a:ea typeface="Times New Roman"/>
                <a:cs typeface="Times New Roman"/>
                <a:sym typeface="Times New Roman"/>
              </a:rPr>
            </a:br>
            <a:r>
              <a:rPr b="0" i="0" lang="en-US" sz="2200" u="none">
                <a:solidFill>
                  <a:srgbClr val="555555"/>
                </a:solidFill>
                <a:latin typeface="Times New Roman"/>
                <a:ea typeface="Times New Roman"/>
                <a:cs typeface="Times New Roman"/>
                <a:sym typeface="Times New Roman"/>
              </a:rPr>
              <a:t>➨It radiates less power to the air compare to surface emitting LED due to reabsorption and interfacial recombination.</a:t>
            </a:r>
            <a:br>
              <a:rPr b="0" i="0" lang="en-US" sz="2200" u="none">
                <a:solidFill>
                  <a:srgbClr val="555555"/>
                </a:solidFill>
                <a:latin typeface="Times New Roman"/>
                <a:ea typeface="Times New Roman"/>
                <a:cs typeface="Times New Roman"/>
                <a:sym typeface="Times New Roman"/>
              </a:rPr>
            </a:br>
            <a:r>
              <a:rPr b="0" i="0" lang="en-US" sz="2200" u="none">
                <a:solidFill>
                  <a:srgbClr val="555555"/>
                </a:solidFill>
                <a:latin typeface="Times New Roman"/>
                <a:ea typeface="Times New Roman"/>
                <a:cs typeface="Times New Roman"/>
                <a:sym typeface="Times New Roman"/>
              </a:rPr>
              <a:t>➨It offers better modulation bandwidth and more directional emission pattern.</a:t>
            </a:r>
            <a:br>
              <a:rPr b="0" i="0" lang="en-US" sz="2200" u="none">
                <a:solidFill>
                  <a:srgbClr val="555555"/>
                </a:solidFill>
                <a:latin typeface="Times New Roman"/>
                <a:ea typeface="Times New Roman"/>
                <a:cs typeface="Times New Roman"/>
                <a:sym typeface="Times New Roman"/>
              </a:rPr>
            </a:br>
            <a:r>
              <a:rPr b="0" i="0" lang="en-US" sz="2200" u="none">
                <a:solidFill>
                  <a:srgbClr val="555555"/>
                </a:solidFill>
                <a:latin typeface="Times New Roman"/>
                <a:ea typeface="Times New Roman"/>
                <a:cs typeface="Times New Roman"/>
                <a:sym typeface="Times New Roman"/>
              </a:rPr>
              <a:t>➨It offers 5-6 times more coupled power into NA (Numerical Aperture) of step/graded index fibers. This is due to small beam divergence.</a:t>
            </a:r>
            <a:br>
              <a:rPr b="0" i="0" lang="en-US" sz="2200" u="none">
                <a:solidFill>
                  <a:srgbClr val="555555"/>
                </a:solidFill>
                <a:latin typeface="Times New Roman"/>
                <a:ea typeface="Times New Roman"/>
                <a:cs typeface="Times New Roman"/>
                <a:sym typeface="Times New Roman"/>
              </a:rPr>
            </a:br>
            <a:r>
              <a:rPr b="0" i="0" lang="en-US" sz="2200" u="none">
                <a:solidFill>
                  <a:srgbClr val="555555"/>
                </a:solidFill>
                <a:latin typeface="Times New Roman"/>
                <a:ea typeface="Times New Roman"/>
                <a:cs typeface="Times New Roman"/>
                <a:sym typeface="Times New Roman"/>
              </a:rPr>
              <a:t>➨It offers high data rates (&gt; 20 Mbps) than surface emitting LED</a:t>
            </a:r>
            <a:r>
              <a:rPr b="0" i="0" lang="en-US" sz="3200" u="none">
                <a:solidFill>
                  <a:srgbClr val="555555"/>
                </a:solidFill>
                <a:latin typeface="Arial"/>
                <a:ea typeface="Arial"/>
                <a:cs typeface="Arial"/>
                <a:sym typeface="Arial"/>
              </a:rPr>
              <a:t>.</a:t>
            </a:r>
            <a:endParaRPr/>
          </a:p>
          <a:p>
            <a:pPr indent="-139700" lvl="0" marL="342900" marR="0" rtl="0" algn="l">
              <a:spcBef>
                <a:spcPts val="640"/>
              </a:spcBef>
              <a:spcAft>
                <a:spcPts val="0"/>
              </a:spcAft>
              <a:buClr>
                <a:schemeClr val="dk1"/>
              </a:buClr>
              <a:buSzPts val="3200"/>
              <a:buFont typeface="Arial"/>
              <a:buNone/>
            </a:pPr>
            <a:r>
              <a:t/>
            </a:r>
            <a:endParaRPr b="0" i="0" sz="3200" u="none">
              <a:solidFill>
                <a:srgbClr val="555555"/>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6"/>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0000"/>
              </a:buClr>
              <a:buSzPts val="3200"/>
              <a:buFont typeface="Times New Roman"/>
              <a:buNone/>
            </a:pPr>
            <a:r>
              <a:rPr b="1" i="0" lang="en-US" sz="3200" u="none">
                <a:solidFill>
                  <a:srgbClr val="FF0000"/>
                </a:solidFill>
                <a:latin typeface="Times New Roman"/>
                <a:ea typeface="Times New Roman"/>
                <a:cs typeface="Times New Roman"/>
                <a:sym typeface="Times New Roman"/>
              </a:rPr>
              <a:t>Disadvantages of Edge Emitting LED</a:t>
            </a:r>
            <a:br>
              <a:rPr b="1" i="0" lang="en-US" sz="4400" u="none">
                <a:solidFill>
                  <a:srgbClr val="666666"/>
                </a:solidFill>
                <a:latin typeface="Times New Roman"/>
                <a:ea typeface="Times New Roman"/>
                <a:cs typeface="Times New Roman"/>
                <a:sym typeface="Times New Roman"/>
              </a:rPr>
            </a:br>
            <a:endParaRPr/>
          </a:p>
        </p:txBody>
      </p:sp>
      <p:sp>
        <p:nvSpPr>
          <p:cNvPr id="388" name="Google Shape;388;p46"/>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55555"/>
              </a:buClr>
              <a:buSzPts val="2400"/>
              <a:buFont typeface="Arial"/>
              <a:buNone/>
            </a:pPr>
            <a:r>
              <a:rPr b="0" i="0" lang="en-US" sz="2400" u="none">
                <a:solidFill>
                  <a:srgbClr val="555555"/>
                </a:solidFill>
                <a:latin typeface="Times New Roman"/>
                <a:ea typeface="Times New Roman"/>
                <a:cs typeface="Times New Roman"/>
                <a:sym typeface="Times New Roman"/>
              </a:rPr>
              <a:t>Following are the </a:t>
            </a:r>
            <a:r>
              <a:rPr b="0" i="0" lang="en-US" sz="2400" u="none">
                <a:solidFill>
                  <a:srgbClr val="0070C0"/>
                </a:solidFill>
                <a:latin typeface="Times New Roman"/>
                <a:ea typeface="Times New Roman"/>
                <a:cs typeface="Times New Roman"/>
                <a:sym typeface="Times New Roman"/>
              </a:rPr>
              <a:t>drawbacks or </a:t>
            </a:r>
            <a:r>
              <a:rPr b="1" i="0" lang="en-US" sz="2400" u="none">
                <a:solidFill>
                  <a:srgbClr val="0070C0"/>
                </a:solidFill>
                <a:latin typeface="Times New Roman"/>
                <a:ea typeface="Times New Roman"/>
                <a:cs typeface="Times New Roman"/>
                <a:sym typeface="Times New Roman"/>
              </a:rPr>
              <a:t>disadvantages of Edge Emitting LED</a:t>
            </a:r>
            <a:r>
              <a:rPr b="0" i="0" lang="en-US" sz="2400" u="none">
                <a:solidFill>
                  <a:srgbClr val="0070C0"/>
                </a:solidFill>
                <a:latin typeface="Times New Roman"/>
                <a:ea typeface="Times New Roman"/>
                <a:cs typeface="Times New Roman"/>
                <a:sym typeface="Times New Roman"/>
              </a:rPr>
              <a:t>:</a:t>
            </a:r>
            <a:br>
              <a:rPr b="0" i="0" lang="en-US" sz="2400" u="none">
                <a:solidFill>
                  <a:srgbClr val="0070C0"/>
                </a:solidFill>
                <a:latin typeface="Times New Roman"/>
                <a:ea typeface="Times New Roman"/>
                <a:cs typeface="Times New Roman"/>
                <a:sym typeface="Times New Roman"/>
              </a:rPr>
            </a:br>
            <a:r>
              <a:rPr b="0" i="0" lang="en-US" sz="2400" u="none">
                <a:solidFill>
                  <a:srgbClr val="555555"/>
                </a:solidFill>
                <a:latin typeface="Times New Roman"/>
                <a:ea typeface="Times New Roman"/>
                <a:cs typeface="Times New Roman"/>
                <a:sym typeface="Times New Roman"/>
              </a:rPr>
              <a:t>➨Its structure is complex.</a:t>
            </a:r>
            <a:br>
              <a:rPr b="0" i="0" lang="en-US" sz="2400" u="none">
                <a:solidFill>
                  <a:srgbClr val="555555"/>
                </a:solidFill>
                <a:latin typeface="Times New Roman"/>
                <a:ea typeface="Times New Roman"/>
                <a:cs typeface="Times New Roman"/>
                <a:sym typeface="Times New Roman"/>
              </a:rPr>
            </a:br>
            <a:r>
              <a:rPr b="0" i="0" lang="en-US" sz="2400" u="none">
                <a:solidFill>
                  <a:srgbClr val="555555"/>
                </a:solidFill>
                <a:latin typeface="Times New Roman"/>
                <a:ea typeface="Times New Roman"/>
                <a:cs typeface="Times New Roman"/>
                <a:sym typeface="Times New Roman"/>
              </a:rPr>
              <a:t>➨It is difficult to design heat sink.</a:t>
            </a:r>
            <a:br>
              <a:rPr b="0" i="0" lang="en-US" sz="2400" u="none">
                <a:solidFill>
                  <a:srgbClr val="555555"/>
                </a:solidFill>
                <a:latin typeface="Times New Roman"/>
                <a:ea typeface="Times New Roman"/>
                <a:cs typeface="Times New Roman"/>
                <a:sym typeface="Times New Roman"/>
              </a:rPr>
            </a:br>
            <a:r>
              <a:rPr b="0" i="0" lang="en-US" sz="2400" u="none">
                <a:solidFill>
                  <a:srgbClr val="555555"/>
                </a:solidFill>
                <a:latin typeface="Times New Roman"/>
                <a:ea typeface="Times New Roman"/>
                <a:cs typeface="Times New Roman"/>
                <a:sym typeface="Times New Roman"/>
              </a:rPr>
              <a:t>➨It is expensive compare to other LED types.</a:t>
            </a:r>
            <a:br>
              <a:rPr b="0" i="0" lang="en-US" sz="2400" u="none">
                <a:solidFill>
                  <a:srgbClr val="555555"/>
                </a:solidFill>
                <a:latin typeface="Times New Roman"/>
                <a:ea typeface="Times New Roman"/>
                <a:cs typeface="Times New Roman"/>
                <a:sym typeface="Times New Roman"/>
              </a:rPr>
            </a:br>
            <a:r>
              <a:rPr b="0" i="0" lang="en-US" sz="2400" u="none">
                <a:solidFill>
                  <a:srgbClr val="555555"/>
                </a:solidFill>
                <a:latin typeface="Times New Roman"/>
                <a:ea typeface="Times New Roman"/>
                <a:cs typeface="Times New Roman"/>
                <a:sym typeface="Times New Roman"/>
              </a:rPr>
              <a:t>➨There are many issues to be handled during mechanical mounting and installation.</a:t>
            </a:r>
            <a:endParaRPr/>
          </a:p>
          <a:p>
            <a:pPr indent="-190500" lvl="0" marL="342900" marR="0" rtl="0" algn="l">
              <a:spcBef>
                <a:spcPts val="480"/>
              </a:spcBef>
              <a:spcAft>
                <a:spcPts val="0"/>
              </a:spcAft>
              <a:buClr>
                <a:schemeClr val="dk1"/>
              </a:buClr>
              <a:buSzPts val="2400"/>
              <a:buFont typeface="Arial"/>
              <a:buNone/>
            </a:pPr>
            <a:r>
              <a:t/>
            </a:r>
            <a:endParaRPr b="0" i="0" sz="2400" u="none">
              <a:solidFill>
                <a:srgbClr val="555555"/>
              </a:solidFill>
              <a:latin typeface="Times New Roman"/>
              <a:ea typeface="Times New Roman"/>
              <a:cs typeface="Times New Roman"/>
              <a:sym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7"/>
          <p:cNvSpPr txBox="1"/>
          <p:nvPr>
            <p:ph type="title"/>
          </p:nvPr>
        </p:nvSpPr>
        <p:spPr>
          <a:xfrm>
            <a:off x="685800" y="381000"/>
            <a:ext cx="7772400" cy="609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2800"/>
              <a:buFont typeface="Calibri"/>
              <a:buNone/>
            </a:pPr>
            <a:r>
              <a:rPr b="0" i="0" lang="en-US" sz="2800" u="none">
                <a:solidFill>
                  <a:schemeClr val="accent2"/>
                </a:solidFill>
                <a:latin typeface="Calibri"/>
                <a:ea typeface="Calibri"/>
                <a:cs typeface="Calibri"/>
                <a:sym typeface="Calibri"/>
              </a:rPr>
              <a:t>Surface-Emitting LED</a:t>
            </a:r>
            <a:endParaRPr/>
          </a:p>
        </p:txBody>
      </p:sp>
      <p:pic>
        <p:nvPicPr>
          <p:cNvPr id="394" name="Google Shape;394;p47"/>
          <p:cNvPicPr preferRelativeResize="0"/>
          <p:nvPr/>
        </p:nvPicPr>
        <p:blipFill rotWithShape="1">
          <a:blip r:embed="rId3">
            <a:alphaModFix/>
          </a:blip>
          <a:srcRect b="0" l="0" r="0" t="0"/>
          <a:stretch/>
        </p:blipFill>
        <p:spPr>
          <a:xfrm>
            <a:off x="1143000" y="1447800"/>
            <a:ext cx="6858000" cy="3543300"/>
          </a:xfrm>
          <a:prstGeom prst="rect">
            <a:avLst/>
          </a:prstGeom>
          <a:noFill/>
          <a:ln>
            <a:noFill/>
          </a:ln>
        </p:spPr>
      </p:pic>
      <p:sp>
        <p:nvSpPr>
          <p:cNvPr id="395" name="Google Shape;395;p47"/>
          <p:cNvSpPr txBox="1"/>
          <p:nvPr/>
        </p:nvSpPr>
        <p:spPr>
          <a:xfrm>
            <a:off x="3276600" y="6567487"/>
            <a:ext cx="3125787" cy="2143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800"/>
              <a:buFont typeface="Arial"/>
              <a:buNone/>
            </a:pPr>
            <a:r>
              <a:rPr b="0" i="0" lang="en-US" sz="800" u="none">
                <a:solidFill>
                  <a:schemeClr val="dk1"/>
                </a:solidFill>
                <a:latin typeface="Arial"/>
                <a:ea typeface="Arial"/>
                <a:cs typeface="Arial"/>
                <a:sym typeface="Arial"/>
              </a:rPr>
              <a:t>Optical Fiber communications, 3</a:t>
            </a:r>
            <a:r>
              <a:rPr b="0" baseline="30000" i="0" lang="en-US" sz="800" u="none">
                <a:solidFill>
                  <a:schemeClr val="dk1"/>
                </a:solidFill>
                <a:latin typeface="Arial"/>
                <a:ea typeface="Arial"/>
                <a:cs typeface="Arial"/>
                <a:sym typeface="Arial"/>
              </a:rPr>
              <a:t>rd</a:t>
            </a:r>
            <a:r>
              <a:rPr b="0" i="0" lang="en-US" sz="800" u="none">
                <a:solidFill>
                  <a:schemeClr val="dk1"/>
                </a:solidFill>
                <a:latin typeface="Arial"/>
                <a:ea typeface="Arial"/>
                <a:cs typeface="Arial"/>
                <a:sym typeface="Arial"/>
              </a:rPr>
              <a:t> ed.,G.Keiser,McGrawHill, 2000</a:t>
            </a:r>
            <a:endParaRPr/>
          </a:p>
        </p:txBody>
      </p:sp>
      <p:sp>
        <p:nvSpPr>
          <p:cNvPr id="396" name="Google Shape;396;p47"/>
          <p:cNvSpPr txBox="1"/>
          <p:nvPr/>
        </p:nvSpPr>
        <p:spPr>
          <a:xfrm>
            <a:off x="1447800" y="5486400"/>
            <a:ext cx="6030912" cy="5175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Times New Roman"/>
              <a:buNone/>
            </a:pPr>
            <a:r>
              <a:rPr b="0" i="0" lang="en-US" sz="1400" u="none">
                <a:solidFill>
                  <a:schemeClr val="dk1"/>
                </a:solidFill>
                <a:latin typeface="Times New Roman"/>
                <a:ea typeface="Times New Roman"/>
                <a:cs typeface="Times New Roman"/>
                <a:sym typeface="Times New Roman"/>
              </a:rPr>
              <a:t>Schematic of high-radiance surface-emitting LED. The active region is limitted </a:t>
            </a:r>
            <a:endParaRPr/>
          </a:p>
          <a:p>
            <a:pPr indent="0" lvl="0" marL="0" marR="0" rtl="0" algn="l">
              <a:lnSpc>
                <a:spcPct val="100000"/>
              </a:lnSpc>
              <a:spcBef>
                <a:spcPts val="0"/>
              </a:spcBef>
              <a:spcAft>
                <a:spcPts val="0"/>
              </a:spcAft>
              <a:buClr>
                <a:schemeClr val="dk1"/>
              </a:buClr>
              <a:buSzPts val="1400"/>
              <a:buFont typeface="Times New Roman"/>
              <a:buNone/>
            </a:pPr>
            <a:r>
              <a:rPr b="0" i="0" lang="en-US" sz="1400" u="none">
                <a:solidFill>
                  <a:schemeClr val="dk1"/>
                </a:solidFill>
                <a:latin typeface="Times New Roman"/>
                <a:ea typeface="Times New Roman"/>
                <a:cs typeface="Times New Roman"/>
                <a:sym typeface="Times New Roman"/>
              </a:rPr>
              <a:t>to a circular cross section that has an area compatible with the fiber-core end face.</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8"/>
          <p:cNvSpPr txBox="1"/>
          <p:nvPr>
            <p:ph type="title"/>
          </p:nvPr>
        </p:nvSpPr>
        <p:spPr>
          <a:xfrm>
            <a:off x="685800" y="304800"/>
            <a:ext cx="7772400" cy="609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2800"/>
              <a:buFont typeface="Calibri"/>
              <a:buNone/>
            </a:pPr>
            <a:r>
              <a:rPr b="0" i="0" lang="en-US" sz="2800" u="none">
                <a:solidFill>
                  <a:schemeClr val="accent2"/>
                </a:solidFill>
                <a:latin typeface="Calibri"/>
                <a:ea typeface="Calibri"/>
                <a:cs typeface="Calibri"/>
                <a:sym typeface="Calibri"/>
              </a:rPr>
              <a:t>Light Source Material</a:t>
            </a:r>
            <a:endParaRPr/>
          </a:p>
        </p:txBody>
      </p:sp>
      <p:sp>
        <p:nvSpPr>
          <p:cNvPr id="402" name="Google Shape;402;p48"/>
          <p:cNvSpPr txBox="1"/>
          <p:nvPr>
            <p:ph idx="1" type="body"/>
          </p:nvPr>
        </p:nvSpPr>
        <p:spPr>
          <a:xfrm>
            <a:off x="685800" y="914400"/>
            <a:ext cx="7772400" cy="51816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Calibri"/>
                <a:ea typeface="Calibri"/>
                <a:cs typeface="Calibri"/>
                <a:sym typeface="Calibri"/>
              </a:rPr>
              <a:t>Most of the light sources contain III-V ternary &amp; quaternary compounds.</a:t>
            </a:r>
            <a:endParaRPr/>
          </a:p>
          <a:p>
            <a:pPr indent="-342900" lvl="0" marL="342900" rtl="0" algn="l">
              <a:lnSpc>
                <a:spcPct val="100000"/>
              </a:lnSpc>
              <a:spcBef>
                <a:spcPts val="400"/>
              </a:spcBef>
              <a:spcAft>
                <a:spcPts val="0"/>
              </a:spcAft>
              <a:buClr>
                <a:schemeClr val="dk1"/>
              </a:buClr>
              <a:buSzPts val="2000"/>
              <a:buFont typeface="Arial"/>
              <a:buChar char="•"/>
            </a:pPr>
            <a:r>
              <a:rPr b="0" i="0" lang="en-US" sz="2000" u="none">
                <a:solidFill>
                  <a:schemeClr val="dk1"/>
                </a:solidFill>
                <a:latin typeface="Calibri"/>
                <a:ea typeface="Calibri"/>
                <a:cs typeface="Calibri"/>
                <a:sym typeface="Calibri"/>
              </a:rPr>
              <a:t>                      by varying x it is possible to control the band-gap energy and thereby the emission wavelength over the range of 800 nm to 900 nm. The spectral width is around 20 to 40 nm.</a:t>
            </a:r>
            <a:endParaRPr/>
          </a:p>
          <a:p>
            <a:pPr indent="-342900" lvl="0" marL="342900" rtl="0" algn="l">
              <a:lnSpc>
                <a:spcPct val="100000"/>
              </a:lnSpc>
              <a:spcBef>
                <a:spcPts val="400"/>
              </a:spcBef>
              <a:spcAft>
                <a:spcPts val="0"/>
              </a:spcAft>
              <a:buClr>
                <a:schemeClr val="dk1"/>
              </a:buClr>
              <a:buSzPts val="2000"/>
              <a:buFont typeface="Arial"/>
              <a:buChar char="•"/>
            </a:pPr>
            <a:r>
              <a:rPr b="0" i="0" lang="en-US" sz="2000" u="none">
                <a:solidFill>
                  <a:schemeClr val="dk1"/>
                </a:solidFill>
                <a:latin typeface="Calibri"/>
                <a:ea typeface="Calibri"/>
                <a:cs typeface="Calibri"/>
                <a:sym typeface="Calibri"/>
              </a:rPr>
              <a:t>                       By changing 0&lt;x&lt;0.47; y is approximately 2.2x, the emission wavelength can be controlled over the range of 920 nm to 1600 nm. The spectral width varies from 70 nm to 180 nm when the wavelength changes from 1300 nm to 1600 nm. These materials are lattice matched.  </a:t>
            </a:r>
            <a:endParaRPr/>
          </a:p>
          <a:p>
            <a:pPr indent="-215900" lvl="0" marL="342900" rtl="0" algn="l">
              <a:spcBef>
                <a:spcPts val="400"/>
              </a:spcBef>
              <a:spcAft>
                <a:spcPts val="0"/>
              </a:spcAft>
              <a:buClr>
                <a:schemeClr val="dk1"/>
              </a:buClr>
              <a:buSzPts val="2000"/>
              <a:buNone/>
            </a:pPr>
            <a:r>
              <a:t/>
            </a:r>
            <a:endParaRPr b="0" i="0" sz="2000" u="none">
              <a:solidFill>
                <a:schemeClr val="dk1"/>
              </a:solidFill>
              <a:latin typeface="Calibri"/>
              <a:ea typeface="Calibri"/>
              <a:cs typeface="Calibri"/>
              <a:sym typeface="Calibri"/>
            </a:endParaRPr>
          </a:p>
        </p:txBody>
      </p:sp>
      <p:pic>
        <p:nvPicPr>
          <p:cNvPr id="403" name="Google Shape;403;p48"/>
          <p:cNvPicPr preferRelativeResize="0"/>
          <p:nvPr/>
        </p:nvPicPr>
        <p:blipFill rotWithShape="1">
          <a:blip r:embed="rId3">
            <a:alphaModFix/>
          </a:blip>
          <a:srcRect b="0" l="0" r="0" t="0"/>
          <a:stretch/>
        </p:blipFill>
        <p:spPr>
          <a:xfrm>
            <a:off x="1066800" y="1600200"/>
            <a:ext cx="1371600" cy="388937"/>
          </a:xfrm>
          <a:prstGeom prst="rect">
            <a:avLst/>
          </a:prstGeom>
          <a:noFill/>
          <a:ln>
            <a:noFill/>
          </a:ln>
        </p:spPr>
      </p:pic>
      <p:pic>
        <p:nvPicPr>
          <p:cNvPr id="404" name="Google Shape;404;p48"/>
          <p:cNvPicPr preferRelativeResize="0"/>
          <p:nvPr/>
        </p:nvPicPr>
        <p:blipFill rotWithShape="1">
          <a:blip r:embed="rId4">
            <a:alphaModFix/>
          </a:blip>
          <a:srcRect b="0" l="0" r="0" t="0"/>
          <a:stretch/>
        </p:blipFill>
        <p:spPr>
          <a:xfrm>
            <a:off x="990600" y="2590800"/>
            <a:ext cx="1574800" cy="3746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descr="13" id="409" name="Google Shape;409;p49"/>
          <p:cNvPicPr preferRelativeResize="0"/>
          <p:nvPr/>
        </p:nvPicPr>
        <p:blipFill rotWithShape="1">
          <a:blip r:embed="rId3">
            <a:alphaModFix/>
          </a:blip>
          <a:srcRect b="0" l="0" r="0" t="0"/>
          <a:stretch/>
        </p:blipFill>
        <p:spPr>
          <a:xfrm>
            <a:off x="1905000" y="685800"/>
            <a:ext cx="5440362" cy="5486400"/>
          </a:xfrm>
          <a:prstGeom prst="rect">
            <a:avLst/>
          </a:prstGeom>
          <a:noFill/>
          <a:ln>
            <a:noFill/>
          </a:ln>
        </p:spPr>
      </p:pic>
      <p:sp>
        <p:nvSpPr>
          <p:cNvPr id="410" name="Google Shape;410;p49"/>
          <p:cNvSpPr txBox="1"/>
          <p:nvPr/>
        </p:nvSpPr>
        <p:spPr>
          <a:xfrm>
            <a:off x="3276600" y="6567487"/>
            <a:ext cx="3125787" cy="2143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800"/>
              <a:buFont typeface="Arial"/>
              <a:buNone/>
            </a:pPr>
            <a:r>
              <a:rPr b="0" i="0" lang="en-US" sz="800" u="none">
                <a:solidFill>
                  <a:schemeClr val="dk1"/>
                </a:solidFill>
                <a:latin typeface="Arial"/>
                <a:ea typeface="Arial"/>
                <a:cs typeface="Arial"/>
                <a:sym typeface="Arial"/>
              </a:rPr>
              <a:t>Optical Fiber communications, 3</a:t>
            </a:r>
            <a:r>
              <a:rPr b="0" baseline="30000" i="0" lang="en-US" sz="800" u="none">
                <a:solidFill>
                  <a:schemeClr val="dk1"/>
                </a:solidFill>
                <a:latin typeface="Arial"/>
                <a:ea typeface="Arial"/>
                <a:cs typeface="Arial"/>
                <a:sym typeface="Arial"/>
              </a:rPr>
              <a:t>rd</a:t>
            </a:r>
            <a:r>
              <a:rPr b="0" i="0" lang="en-US" sz="800" u="none">
                <a:solidFill>
                  <a:schemeClr val="dk1"/>
                </a:solidFill>
                <a:latin typeface="Arial"/>
                <a:ea typeface="Arial"/>
                <a:cs typeface="Arial"/>
                <a:sym typeface="Arial"/>
              </a:rPr>
              <a:t> ed.,G.Keiser,McGrawHill, 2000</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5"/>
          <p:cNvSpPr txBox="1"/>
          <p:nvPr>
            <p:ph idx="1" type="body"/>
          </p:nvPr>
        </p:nvSpPr>
        <p:spPr>
          <a:xfrm>
            <a:off x="642937" y="571500"/>
            <a:ext cx="7886700" cy="3897312"/>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dk1"/>
              </a:buClr>
              <a:buSzPts val="3200"/>
              <a:buFont typeface="Arial"/>
              <a:buChar char="•"/>
            </a:pPr>
            <a:r>
              <a:rPr b="0" i="0" lang="en-US" sz="3200" u="none">
                <a:solidFill>
                  <a:schemeClr val="dk1"/>
                </a:solidFill>
                <a:latin typeface="Calibri"/>
                <a:ea typeface="Calibri"/>
                <a:cs typeface="Calibri"/>
                <a:sym typeface="Calibri"/>
              </a:rPr>
              <a:t>A material that </a:t>
            </a:r>
            <a:r>
              <a:rPr b="0" i="0" lang="en-US" sz="3200" u="none">
                <a:solidFill>
                  <a:srgbClr val="00B0F0"/>
                </a:solidFill>
                <a:latin typeface="Calibri"/>
                <a:ea typeface="Calibri"/>
                <a:cs typeface="Calibri"/>
                <a:sym typeface="Calibri"/>
              </a:rPr>
              <a:t>emits light </a:t>
            </a:r>
            <a:r>
              <a:rPr b="0" i="0" lang="en-US" sz="3200" u="none">
                <a:solidFill>
                  <a:schemeClr val="dk1"/>
                </a:solidFill>
                <a:latin typeface="Calibri"/>
                <a:ea typeface="Calibri"/>
                <a:cs typeface="Calibri"/>
                <a:sym typeface="Calibri"/>
              </a:rPr>
              <a:t>is called </a:t>
            </a:r>
            <a:r>
              <a:rPr b="0" i="0" lang="en-US" sz="3200" u="none">
                <a:solidFill>
                  <a:srgbClr val="00B0F0"/>
                </a:solidFill>
                <a:latin typeface="Calibri"/>
                <a:ea typeface="Calibri"/>
                <a:cs typeface="Calibri"/>
                <a:sym typeface="Calibri"/>
              </a:rPr>
              <a:t>luminescent material</a:t>
            </a:r>
            <a:endParaRPr/>
          </a:p>
          <a:p>
            <a:pPr indent="-342900" lvl="0" marL="342900" marR="0" rtl="0" algn="just">
              <a:lnSpc>
                <a:spcPct val="100000"/>
              </a:lnSpc>
              <a:spcBef>
                <a:spcPts val="640"/>
              </a:spcBef>
              <a:spcAft>
                <a:spcPts val="0"/>
              </a:spcAft>
              <a:buClr>
                <a:schemeClr val="dk1"/>
              </a:buClr>
              <a:buSzPts val="3200"/>
              <a:buFont typeface="Arial"/>
              <a:buChar char="•"/>
            </a:pPr>
            <a:r>
              <a:rPr b="0" i="0" lang="en-US" sz="3200" u="none">
                <a:solidFill>
                  <a:schemeClr val="dk1"/>
                </a:solidFill>
                <a:latin typeface="Calibri"/>
                <a:ea typeface="Calibri"/>
                <a:cs typeface="Calibri"/>
                <a:sym typeface="Calibri"/>
              </a:rPr>
              <a:t>It emits energy from an excited electronic state as light.</a:t>
            </a:r>
            <a:endParaRPr/>
          </a:p>
          <a:p>
            <a:pPr indent="-342900" lvl="0" marL="342900" marR="0" rtl="0" algn="just">
              <a:lnSpc>
                <a:spcPct val="100000"/>
              </a:lnSpc>
              <a:spcBef>
                <a:spcPts val="640"/>
              </a:spcBef>
              <a:spcAft>
                <a:spcPts val="0"/>
              </a:spcAft>
              <a:buClr>
                <a:schemeClr val="dk1"/>
              </a:buClr>
              <a:buSzPts val="3200"/>
              <a:buFont typeface="Arial"/>
              <a:buChar char="•"/>
            </a:pPr>
            <a:r>
              <a:rPr b="0" i="0" lang="en-US" sz="3200" u="none">
                <a:solidFill>
                  <a:schemeClr val="dk1"/>
                </a:solidFill>
                <a:latin typeface="Calibri"/>
                <a:ea typeface="Calibri"/>
                <a:cs typeface="Calibri"/>
                <a:sym typeface="Calibri"/>
              </a:rPr>
              <a:t>Some of the incident energy is absorbed and re-emitted as light of a longer wavelength.</a:t>
            </a:r>
            <a:endParaRPr/>
          </a:p>
          <a:p>
            <a:pPr indent="-342900" lvl="0" marL="342900" marR="0" rtl="0" algn="just">
              <a:lnSpc>
                <a:spcPct val="100000"/>
              </a:lnSpc>
              <a:spcBef>
                <a:spcPts val="640"/>
              </a:spcBef>
              <a:spcAft>
                <a:spcPts val="0"/>
              </a:spcAft>
              <a:buClr>
                <a:schemeClr val="dk1"/>
              </a:buClr>
              <a:buSzPts val="3200"/>
              <a:buFont typeface="Arial"/>
              <a:buChar char="•"/>
            </a:pPr>
            <a:r>
              <a:rPr b="0" i="0" lang="en-US" sz="3200" u="none">
                <a:solidFill>
                  <a:schemeClr val="dk1"/>
                </a:solidFill>
                <a:latin typeface="Calibri"/>
                <a:ea typeface="Calibri"/>
                <a:cs typeface="Calibri"/>
                <a:sym typeface="Calibri"/>
              </a:rPr>
              <a:t>The wavelength of the emitted light is characteristic of the luminescent substance and not of the incident radiation.</a:t>
            </a:r>
            <a:endParaRPr/>
          </a:p>
          <a:p>
            <a:pPr indent="-342900" lvl="0" marL="342900" marR="0" rtl="0" algn="just">
              <a:lnSpc>
                <a:spcPct val="100000"/>
              </a:lnSpc>
              <a:spcBef>
                <a:spcPts val="640"/>
              </a:spcBef>
              <a:spcAft>
                <a:spcPts val="0"/>
              </a:spcAft>
              <a:buClr>
                <a:schemeClr val="dk1"/>
              </a:buClr>
              <a:buSzPts val="3200"/>
              <a:buFont typeface="Arial"/>
              <a:buChar char="•"/>
            </a:pPr>
            <a:r>
              <a:rPr b="0" i="0" lang="en-US" sz="3200" u="none">
                <a:solidFill>
                  <a:schemeClr val="dk1"/>
                </a:solidFill>
                <a:latin typeface="Calibri"/>
                <a:ea typeface="Calibri"/>
                <a:cs typeface="Calibri"/>
                <a:sym typeface="Calibri"/>
              </a:rPr>
              <a:t>The emitted light carries the materials signature.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0"/>
          <p:cNvSpPr txBox="1"/>
          <p:nvPr>
            <p:ph type="title"/>
          </p:nvPr>
        </p:nvSpPr>
        <p:spPr>
          <a:xfrm>
            <a:off x="457200" y="274637"/>
            <a:ext cx="8229600" cy="762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2800"/>
              <a:buFont typeface="Calibri"/>
              <a:buNone/>
            </a:pPr>
            <a:r>
              <a:rPr b="0" i="0" lang="en-US" sz="2800" u="none">
                <a:solidFill>
                  <a:schemeClr val="accent2"/>
                </a:solidFill>
                <a:latin typeface="Calibri"/>
                <a:ea typeface="Calibri"/>
                <a:cs typeface="Calibri"/>
                <a:sym typeface="Calibri"/>
              </a:rPr>
              <a:t>Spectral width of LED types</a:t>
            </a:r>
            <a:endParaRPr/>
          </a:p>
        </p:txBody>
      </p:sp>
      <p:pic>
        <p:nvPicPr>
          <p:cNvPr id="416" name="Google Shape;416;p50"/>
          <p:cNvPicPr preferRelativeResize="0"/>
          <p:nvPr/>
        </p:nvPicPr>
        <p:blipFill rotWithShape="1">
          <a:blip r:embed="rId3">
            <a:alphaModFix/>
          </a:blip>
          <a:srcRect b="0" l="0" r="0" t="0"/>
          <a:stretch/>
        </p:blipFill>
        <p:spPr>
          <a:xfrm>
            <a:off x="1066800" y="2209800"/>
            <a:ext cx="7010400" cy="3616325"/>
          </a:xfrm>
          <a:prstGeom prst="rect">
            <a:avLst/>
          </a:prstGeom>
          <a:noFill/>
          <a:ln>
            <a:noFill/>
          </a:ln>
        </p:spPr>
      </p:pic>
      <p:sp>
        <p:nvSpPr>
          <p:cNvPr id="417" name="Google Shape;417;p50"/>
          <p:cNvSpPr txBox="1"/>
          <p:nvPr/>
        </p:nvSpPr>
        <p:spPr>
          <a:xfrm>
            <a:off x="3276600" y="6567487"/>
            <a:ext cx="3125787" cy="2143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800"/>
              <a:buFont typeface="Arial"/>
              <a:buNone/>
            </a:pPr>
            <a:r>
              <a:rPr b="0" i="0" lang="en-US" sz="800" u="none">
                <a:solidFill>
                  <a:schemeClr val="dk1"/>
                </a:solidFill>
                <a:latin typeface="Arial"/>
                <a:ea typeface="Arial"/>
                <a:cs typeface="Arial"/>
                <a:sym typeface="Arial"/>
              </a:rPr>
              <a:t>Optical Fiber communications, 3</a:t>
            </a:r>
            <a:r>
              <a:rPr b="0" baseline="30000" i="0" lang="en-US" sz="800" u="none">
                <a:solidFill>
                  <a:schemeClr val="dk1"/>
                </a:solidFill>
                <a:latin typeface="Arial"/>
                <a:ea typeface="Arial"/>
                <a:cs typeface="Arial"/>
                <a:sym typeface="Arial"/>
              </a:rPr>
              <a:t>rd</a:t>
            </a:r>
            <a:r>
              <a:rPr b="0" i="0" lang="en-US" sz="800" u="none">
                <a:solidFill>
                  <a:schemeClr val="dk1"/>
                </a:solidFill>
                <a:latin typeface="Arial"/>
                <a:ea typeface="Arial"/>
                <a:cs typeface="Arial"/>
                <a:sym typeface="Arial"/>
              </a:rPr>
              <a:t> ed.,G.Keiser,McGrawHill, 2000</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1"/>
          <p:cNvSpPr txBox="1"/>
          <p:nvPr>
            <p:ph type="title"/>
          </p:nvPr>
        </p:nvSpPr>
        <p:spPr>
          <a:xfrm>
            <a:off x="685800" y="304800"/>
            <a:ext cx="7772400" cy="762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2800"/>
              <a:buFont typeface="Calibri"/>
              <a:buNone/>
            </a:pPr>
            <a:r>
              <a:rPr b="0" i="0" lang="en-US" sz="2800" u="none">
                <a:solidFill>
                  <a:schemeClr val="accent2"/>
                </a:solidFill>
                <a:latin typeface="Calibri"/>
                <a:ea typeface="Calibri"/>
                <a:cs typeface="Calibri"/>
                <a:sym typeface="Calibri"/>
              </a:rPr>
              <a:t>Rate equations, Quantum Efficiency &amp; Power of LEDs</a:t>
            </a:r>
            <a:endParaRPr/>
          </a:p>
        </p:txBody>
      </p:sp>
      <p:sp>
        <p:nvSpPr>
          <p:cNvPr id="423" name="Google Shape;423;p51"/>
          <p:cNvSpPr txBox="1"/>
          <p:nvPr>
            <p:ph idx="1" type="body"/>
          </p:nvPr>
        </p:nvSpPr>
        <p:spPr>
          <a:xfrm>
            <a:off x="685800" y="1219200"/>
            <a:ext cx="7772400" cy="5257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2000"/>
              <a:buFont typeface="Arial"/>
              <a:buChar char="•"/>
            </a:pPr>
            <a:r>
              <a:rPr b="0" i="0" lang="en-US" sz="2000" u="none">
                <a:solidFill>
                  <a:schemeClr val="dk1"/>
                </a:solidFill>
                <a:latin typeface="Calibri"/>
                <a:ea typeface="Calibri"/>
                <a:cs typeface="Calibri"/>
                <a:sym typeface="Calibri"/>
              </a:rPr>
              <a:t>When there is no external carrier injection, the excess density decays exponentially due to electron-hole recombination.</a:t>
            </a:r>
            <a:endParaRPr/>
          </a:p>
          <a:p>
            <a:pPr indent="-215900" lvl="0" marL="342900" rtl="0" algn="l">
              <a:lnSpc>
                <a:spcPct val="90000"/>
              </a:lnSpc>
              <a:spcBef>
                <a:spcPts val="40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215900" lvl="0" marL="342900" rtl="0" algn="l">
              <a:lnSpc>
                <a:spcPct val="90000"/>
              </a:lnSpc>
              <a:spcBef>
                <a:spcPts val="40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342900" lvl="0" marL="342900" rtl="0" algn="l">
              <a:lnSpc>
                <a:spcPct val="90000"/>
              </a:lnSpc>
              <a:spcBef>
                <a:spcPts val="400"/>
              </a:spcBef>
              <a:spcAft>
                <a:spcPts val="0"/>
              </a:spcAft>
              <a:buClr>
                <a:schemeClr val="dk1"/>
              </a:buClr>
              <a:buSzPts val="2000"/>
              <a:buFont typeface="Arial"/>
              <a:buChar char="•"/>
            </a:pPr>
            <a:r>
              <a:rPr b="0" i="1" lang="en-US" sz="2000" u="none">
                <a:solidFill>
                  <a:schemeClr val="dk1"/>
                </a:solidFill>
                <a:latin typeface="Calibri"/>
                <a:ea typeface="Calibri"/>
                <a:cs typeface="Calibri"/>
                <a:sym typeface="Calibri"/>
              </a:rPr>
              <a:t>n</a:t>
            </a:r>
            <a:r>
              <a:rPr b="0" i="0" lang="en-US" sz="2000" u="none">
                <a:solidFill>
                  <a:schemeClr val="dk1"/>
                </a:solidFill>
                <a:latin typeface="Calibri"/>
                <a:ea typeface="Calibri"/>
                <a:cs typeface="Calibri"/>
                <a:sym typeface="Calibri"/>
              </a:rPr>
              <a:t> is the excess carrier density, </a:t>
            </a:r>
            <a:endParaRPr/>
          </a:p>
          <a:p>
            <a:pPr indent="-215900" lvl="0" marL="342900" rtl="0" algn="l">
              <a:lnSpc>
                <a:spcPct val="90000"/>
              </a:lnSpc>
              <a:spcBef>
                <a:spcPts val="40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215900" lvl="0" marL="342900" rtl="0" algn="l">
              <a:lnSpc>
                <a:spcPct val="90000"/>
              </a:lnSpc>
              <a:spcBef>
                <a:spcPts val="40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215900" lvl="0" marL="342900" rtl="0" algn="l">
              <a:lnSpc>
                <a:spcPct val="90000"/>
              </a:lnSpc>
              <a:spcBef>
                <a:spcPts val="40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342900" lvl="0" marL="342900" rtl="0" algn="l">
              <a:lnSpc>
                <a:spcPct val="90000"/>
              </a:lnSpc>
              <a:spcBef>
                <a:spcPts val="400"/>
              </a:spcBef>
              <a:spcAft>
                <a:spcPts val="0"/>
              </a:spcAft>
              <a:buClr>
                <a:schemeClr val="dk1"/>
              </a:buClr>
              <a:buSzPts val="2000"/>
              <a:buFont typeface="Arial"/>
              <a:buChar char="•"/>
            </a:pPr>
            <a:r>
              <a:rPr b="0" i="0" lang="en-US" sz="2000" u="none">
                <a:solidFill>
                  <a:schemeClr val="dk1"/>
                </a:solidFill>
                <a:latin typeface="Calibri"/>
                <a:ea typeface="Calibri"/>
                <a:cs typeface="Calibri"/>
                <a:sym typeface="Calibri"/>
              </a:rPr>
              <a:t>Bulk recombination rate </a:t>
            </a:r>
            <a:r>
              <a:rPr b="0" i="1" lang="en-US" sz="2000" u="none">
                <a:solidFill>
                  <a:schemeClr val="dk1"/>
                </a:solidFill>
                <a:latin typeface="Calibri"/>
                <a:ea typeface="Calibri"/>
                <a:cs typeface="Calibri"/>
                <a:sym typeface="Calibri"/>
              </a:rPr>
              <a:t>R</a:t>
            </a:r>
            <a:r>
              <a:rPr b="0" i="0" lang="en-US" sz="2000" u="none">
                <a:solidFill>
                  <a:schemeClr val="dk1"/>
                </a:solidFill>
                <a:latin typeface="Calibri"/>
                <a:ea typeface="Calibri"/>
                <a:cs typeface="Calibri"/>
                <a:sym typeface="Calibri"/>
              </a:rPr>
              <a:t>:</a:t>
            </a:r>
            <a:endParaRPr/>
          </a:p>
          <a:p>
            <a:pPr indent="-215900" lvl="0" marL="342900" rtl="0" algn="l">
              <a:lnSpc>
                <a:spcPct val="90000"/>
              </a:lnSpc>
              <a:spcBef>
                <a:spcPts val="40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215900" lvl="0" marL="342900" rtl="0" algn="l">
              <a:lnSpc>
                <a:spcPct val="90000"/>
              </a:lnSpc>
              <a:spcBef>
                <a:spcPts val="40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215900" lvl="0" marL="342900" rtl="0" algn="l">
              <a:lnSpc>
                <a:spcPct val="90000"/>
              </a:lnSpc>
              <a:spcBef>
                <a:spcPts val="40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215900" lvl="0" marL="342900" rtl="0" algn="l">
              <a:lnSpc>
                <a:spcPct val="90000"/>
              </a:lnSpc>
              <a:spcBef>
                <a:spcPts val="40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342900" lvl="0" marL="342900" rtl="0" algn="l">
              <a:lnSpc>
                <a:spcPct val="90000"/>
              </a:lnSpc>
              <a:spcBef>
                <a:spcPts val="400"/>
              </a:spcBef>
              <a:spcAft>
                <a:spcPts val="0"/>
              </a:spcAft>
              <a:buClr>
                <a:schemeClr val="dk1"/>
              </a:buClr>
              <a:buSzPts val="2000"/>
              <a:buFont typeface="Arial"/>
              <a:buChar char="•"/>
            </a:pPr>
            <a:r>
              <a:rPr b="0" i="0" lang="en-US" sz="2000" u="none">
                <a:solidFill>
                  <a:schemeClr val="dk1"/>
                </a:solidFill>
                <a:latin typeface="Calibri"/>
                <a:ea typeface="Calibri"/>
                <a:cs typeface="Calibri"/>
                <a:sym typeface="Calibri"/>
              </a:rPr>
              <a:t>Bulk recombination rate (</a:t>
            </a:r>
            <a:r>
              <a:rPr b="0" i="1" lang="en-US" sz="2000" u="none">
                <a:solidFill>
                  <a:schemeClr val="dk1"/>
                </a:solidFill>
                <a:latin typeface="Calibri"/>
                <a:ea typeface="Calibri"/>
                <a:cs typeface="Calibri"/>
                <a:sym typeface="Calibri"/>
              </a:rPr>
              <a:t>R</a:t>
            </a:r>
            <a:r>
              <a:rPr b="0" i="0" lang="en-US" sz="2000" u="none">
                <a:solidFill>
                  <a:schemeClr val="dk1"/>
                </a:solidFill>
                <a:latin typeface="Calibri"/>
                <a:ea typeface="Calibri"/>
                <a:cs typeface="Calibri"/>
                <a:sym typeface="Calibri"/>
              </a:rPr>
              <a:t>)=Radiative recombination rate + nonradiative recombination rate</a:t>
            </a:r>
            <a:endParaRPr/>
          </a:p>
          <a:p>
            <a:pPr indent="-215900" lvl="0" marL="342900" rtl="0" algn="l">
              <a:lnSpc>
                <a:spcPct val="90000"/>
              </a:lnSpc>
              <a:spcBef>
                <a:spcPts val="40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215900" lvl="0" marL="342900" rtl="0" algn="l">
              <a:lnSpc>
                <a:spcPct val="90000"/>
              </a:lnSpc>
              <a:spcBef>
                <a:spcPts val="40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215900" lvl="0" marL="342900" rtl="0" algn="l">
              <a:lnSpc>
                <a:spcPct val="90000"/>
              </a:lnSpc>
              <a:spcBef>
                <a:spcPts val="40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215900" lvl="0" marL="342900" rtl="0" algn="l">
              <a:lnSpc>
                <a:spcPct val="90000"/>
              </a:lnSpc>
              <a:spcBef>
                <a:spcPts val="40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215900" lvl="0" marL="342900" rtl="0" algn="l">
              <a:lnSpc>
                <a:spcPct val="90000"/>
              </a:lnSpc>
              <a:spcBef>
                <a:spcPts val="40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215900" lvl="0" marL="342900" rtl="0" algn="l">
              <a:spcBef>
                <a:spcPts val="400"/>
              </a:spcBef>
              <a:spcAft>
                <a:spcPts val="0"/>
              </a:spcAft>
              <a:buClr>
                <a:schemeClr val="dk1"/>
              </a:buClr>
              <a:buSzPts val="2000"/>
              <a:buNone/>
            </a:pPr>
            <a:r>
              <a:t/>
            </a:r>
            <a:endParaRPr b="0" i="0" sz="2000" u="none">
              <a:solidFill>
                <a:schemeClr val="dk1"/>
              </a:solidFill>
              <a:latin typeface="Calibri"/>
              <a:ea typeface="Calibri"/>
              <a:cs typeface="Calibri"/>
              <a:sym typeface="Calibri"/>
            </a:endParaRPr>
          </a:p>
        </p:txBody>
      </p:sp>
      <p:pic>
        <p:nvPicPr>
          <p:cNvPr id="424" name="Google Shape;424;p51"/>
          <p:cNvPicPr preferRelativeResize="0"/>
          <p:nvPr/>
        </p:nvPicPr>
        <p:blipFill rotWithShape="1">
          <a:blip r:embed="rId3">
            <a:alphaModFix/>
          </a:blip>
          <a:srcRect b="0" l="0" r="0" t="0"/>
          <a:stretch/>
        </p:blipFill>
        <p:spPr>
          <a:xfrm>
            <a:off x="1143000" y="2057400"/>
            <a:ext cx="1778000" cy="528637"/>
          </a:xfrm>
          <a:prstGeom prst="rect">
            <a:avLst/>
          </a:prstGeom>
          <a:noFill/>
          <a:ln>
            <a:noFill/>
          </a:ln>
        </p:spPr>
      </p:pic>
      <p:sp>
        <p:nvSpPr>
          <p:cNvPr id="425" name="Google Shape;425;p51"/>
          <p:cNvSpPr txBox="1"/>
          <p:nvPr/>
        </p:nvSpPr>
        <p:spPr>
          <a:xfrm>
            <a:off x="6858000" y="2133600"/>
            <a:ext cx="538162"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Times New Roman"/>
              <a:buNone/>
            </a:pPr>
            <a:r>
              <a:rPr b="0" i="0" lang="en-US" sz="1400" u="none">
                <a:solidFill>
                  <a:schemeClr val="dk1"/>
                </a:solidFill>
                <a:latin typeface="Times New Roman"/>
                <a:ea typeface="Times New Roman"/>
                <a:cs typeface="Times New Roman"/>
                <a:sym typeface="Times New Roman"/>
              </a:rPr>
              <a:t>[4-4]</a:t>
            </a:r>
            <a:endParaRPr/>
          </a:p>
        </p:txBody>
      </p:sp>
      <p:pic>
        <p:nvPicPr>
          <p:cNvPr id="426" name="Google Shape;426;p51"/>
          <p:cNvPicPr preferRelativeResize="0"/>
          <p:nvPr/>
        </p:nvPicPr>
        <p:blipFill rotWithShape="1">
          <a:blip r:embed="rId4">
            <a:alphaModFix/>
          </a:blip>
          <a:srcRect b="0" l="0" r="0" t="0"/>
          <a:stretch/>
        </p:blipFill>
        <p:spPr>
          <a:xfrm>
            <a:off x="1066800" y="3116262"/>
            <a:ext cx="4495800" cy="720725"/>
          </a:xfrm>
          <a:prstGeom prst="rect">
            <a:avLst/>
          </a:prstGeom>
          <a:noFill/>
          <a:ln>
            <a:noFill/>
          </a:ln>
        </p:spPr>
      </p:pic>
      <p:pic>
        <p:nvPicPr>
          <p:cNvPr id="427" name="Google Shape;427;p51"/>
          <p:cNvPicPr preferRelativeResize="0"/>
          <p:nvPr/>
        </p:nvPicPr>
        <p:blipFill rotWithShape="1">
          <a:blip r:embed="rId5">
            <a:alphaModFix/>
          </a:blip>
          <a:srcRect b="0" l="0" r="0" t="0"/>
          <a:stretch/>
        </p:blipFill>
        <p:spPr>
          <a:xfrm>
            <a:off x="914400" y="4572000"/>
            <a:ext cx="1752600" cy="823912"/>
          </a:xfrm>
          <a:prstGeom prst="rect">
            <a:avLst/>
          </a:prstGeom>
          <a:noFill/>
          <a:ln>
            <a:noFill/>
          </a:ln>
        </p:spPr>
      </p:pic>
      <p:sp>
        <p:nvSpPr>
          <p:cNvPr id="428" name="Google Shape;428;p51"/>
          <p:cNvSpPr txBox="1"/>
          <p:nvPr/>
        </p:nvSpPr>
        <p:spPr>
          <a:xfrm>
            <a:off x="6842125" y="4735512"/>
            <a:ext cx="538162"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Times New Roman"/>
              <a:buNone/>
            </a:pPr>
            <a:r>
              <a:rPr b="0" i="0" lang="en-US" sz="1400" u="none">
                <a:solidFill>
                  <a:schemeClr val="dk1"/>
                </a:solidFill>
                <a:latin typeface="Times New Roman"/>
                <a:ea typeface="Times New Roman"/>
                <a:cs typeface="Times New Roman"/>
                <a:sym typeface="Times New Roman"/>
              </a:rPr>
              <a:t>[4-5]</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pic>
        <p:nvPicPr>
          <p:cNvPr id="433" name="Google Shape;433;p52"/>
          <p:cNvPicPr preferRelativeResize="0"/>
          <p:nvPr/>
        </p:nvPicPr>
        <p:blipFill rotWithShape="1">
          <a:blip r:embed="rId3">
            <a:alphaModFix/>
          </a:blip>
          <a:srcRect b="0" l="0" r="0" t="0"/>
          <a:stretch/>
        </p:blipFill>
        <p:spPr>
          <a:xfrm>
            <a:off x="304800" y="533400"/>
            <a:ext cx="8610600" cy="715962"/>
          </a:xfrm>
          <a:prstGeom prst="rect">
            <a:avLst/>
          </a:prstGeom>
          <a:noFill/>
          <a:ln>
            <a:noFill/>
          </a:ln>
        </p:spPr>
      </p:pic>
      <p:sp>
        <p:nvSpPr>
          <p:cNvPr id="434" name="Google Shape;434;p52"/>
          <p:cNvSpPr txBox="1"/>
          <p:nvPr/>
        </p:nvSpPr>
        <p:spPr>
          <a:xfrm>
            <a:off x="365125" y="1538287"/>
            <a:ext cx="8770937" cy="7016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With an external supplied current density of </a:t>
            </a:r>
            <a:r>
              <a:rPr b="0" i="1" lang="en-US" sz="2000" u="none">
                <a:solidFill>
                  <a:schemeClr val="dk1"/>
                </a:solidFill>
                <a:latin typeface="Times New Roman"/>
                <a:ea typeface="Times New Roman"/>
                <a:cs typeface="Times New Roman"/>
                <a:sym typeface="Times New Roman"/>
              </a:rPr>
              <a:t>J </a:t>
            </a:r>
            <a:r>
              <a:rPr b="0" i="0" lang="en-US" sz="2000" u="none">
                <a:solidFill>
                  <a:schemeClr val="dk1"/>
                </a:solidFill>
                <a:latin typeface="Times New Roman"/>
                <a:ea typeface="Times New Roman"/>
                <a:cs typeface="Times New Roman"/>
                <a:sym typeface="Times New Roman"/>
              </a:rPr>
              <a:t>the rate equation for the electron-hole </a:t>
            </a:r>
            <a:endParaRPr/>
          </a:p>
          <a:p>
            <a:pPr indent="0" lvl="0" marL="0" marR="0" rtl="0" algn="l">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recombination is:</a:t>
            </a:r>
            <a:endParaRPr/>
          </a:p>
        </p:txBody>
      </p:sp>
      <p:pic>
        <p:nvPicPr>
          <p:cNvPr id="435" name="Google Shape;435;p52"/>
          <p:cNvPicPr preferRelativeResize="0"/>
          <p:nvPr/>
        </p:nvPicPr>
        <p:blipFill rotWithShape="1">
          <a:blip r:embed="rId4">
            <a:alphaModFix/>
          </a:blip>
          <a:srcRect b="0" l="0" r="0" t="0"/>
          <a:stretch/>
        </p:blipFill>
        <p:spPr>
          <a:xfrm>
            <a:off x="762000" y="2667000"/>
            <a:ext cx="8020050" cy="1376362"/>
          </a:xfrm>
          <a:prstGeom prst="rect">
            <a:avLst/>
          </a:prstGeom>
          <a:noFill/>
          <a:ln>
            <a:noFill/>
          </a:ln>
        </p:spPr>
      </p:pic>
      <p:sp>
        <p:nvSpPr>
          <p:cNvPr id="436" name="Google Shape;436;p52"/>
          <p:cNvSpPr txBox="1"/>
          <p:nvPr/>
        </p:nvSpPr>
        <p:spPr>
          <a:xfrm>
            <a:off x="7908925" y="2932112"/>
            <a:ext cx="488950" cy="2746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[4-6]</a:t>
            </a:r>
            <a:endParaRPr/>
          </a:p>
        </p:txBody>
      </p:sp>
      <p:sp>
        <p:nvSpPr>
          <p:cNvPr id="437" name="Google Shape;437;p52"/>
          <p:cNvSpPr txBox="1"/>
          <p:nvPr/>
        </p:nvSpPr>
        <p:spPr>
          <a:xfrm>
            <a:off x="669925" y="4129087"/>
            <a:ext cx="3613150"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In equilibrium condition:</a:t>
            </a:r>
            <a:r>
              <a:rPr b="0" i="0" lang="en-US" sz="2000" u="none">
                <a:solidFill>
                  <a:schemeClr val="accent2"/>
                </a:solidFill>
                <a:latin typeface="Times New Roman"/>
                <a:ea typeface="Times New Roman"/>
                <a:cs typeface="Times New Roman"/>
                <a:sym typeface="Times New Roman"/>
              </a:rPr>
              <a:t> </a:t>
            </a:r>
            <a:r>
              <a:rPr b="0" i="1" lang="en-US" sz="2000" u="none">
                <a:solidFill>
                  <a:schemeClr val="accent2"/>
                </a:solidFill>
                <a:latin typeface="Times New Roman"/>
                <a:ea typeface="Times New Roman"/>
                <a:cs typeface="Times New Roman"/>
                <a:sym typeface="Times New Roman"/>
              </a:rPr>
              <a:t>dn/dt=0</a:t>
            </a:r>
            <a:endParaRPr/>
          </a:p>
        </p:txBody>
      </p:sp>
      <p:pic>
        <p:nvPicPr>
          <p:cNvPr id="438" name="Google Shape;438;p52"/>
          <p:cNvPicPr preferRelativeResize="0"/>
          <p:nvPr/>
        </p:nvPicPr>
        <p:blipFill rotWithShape="1">
          <a:blip r:embed="rId5">
            <a:alphaModFix/>
          </a:blip>
          <a:srcRect b="0" l="0" r="0" t="0"/>
          <a:stretch/>
        </p:blipFill>
        <p:spPr>
          <a:xfrm>
            <a:off x="914400" y="4724400"/>
            <a:ext cx="1079500" cy="962025"/>
          </a:xfrm>
          <a:prstGeom prst="rect">
            <a:avLst/>
          </a:prstGeom>
          <a:noFill/>
          <a:ln>
            <a:noFill/>
          </a:ln>
        </p:spPr>
      </p:pic>
      <p:sp>
        <p:nvSpPr>
          <p:cNvPr id="439" name="Google Shape;439;p52"/>
          <p:cNvSpPr txBox="1"/>
          <p:nvPr/>
        </p:nvSpPr>
        <p:spPr>
          <a:xfrm>
            <a:off x="7924800" y="5141912"/>
            <a:ext cx="488950" cy="2746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[4-7]</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pic>
        <p:nvPicPr>
          <p:cNvPr id="444" name="Google Shape;444;p53"/>
          <p:cNvPicPr preferRelativeResize="0"/>
          <p:nvPr/>
        </p:nvPicPr>
        <p:blipFill rotWithShape="1">
          <a:blip r:embed="rId3">
            <a:alphaModFix/>
          </a:blip>
          <a:srcRect b="0" l="0" r="0" t="0"/>
          <a:stretch/>
        </p:blipFill>
        <p:spPr>
          <a:xfrm>
            <a:off x="1066800" y="1371600"/>
            <a:ext cx="3873500" cy="920750"/>
          </a:xfrm>
          <a:prstGeom prst="rect">
            <a:avLst/>
          </a:prstGeom>
          <a:noFill/>
          <a:ln>
            <a:noFill/>
          </a:ln>
        </p:spPr>
      </p:pic>
      <p:sp>
        <p:nvSpPr>
          <p:cNvPr id="445" name="Google Shape;445;p53"/>
          <p:cNvSpPr txBox="1"/>
          <p:nvPr>
            <p:ph type="title"/>
          </p:nvPr>
        </p:nvSpPr>
        <p:spPr>
          <a:xfrm>
            <a:off x="685800" y="457200"/>
            <a:ext cx="7772400" cy="609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2800"/>
              <a:buFont typeface="Calibri"/>
              <a:buNone/>
            </a:pPr>
            <a:r>
              <a:rPr b="0" i="0" lang="en-US" sz="2800" u="none">
                <a:solidFill>
                  <a:schemeClr val="accent2"/>
                </a:solidFill>
                <a:latin typeface="Calibri"/>
                <a:ea typeface="Calibri"/>
                <a:cs typeface="Calibri"/>
                <a:sym typeface="Calibri"/>
              </a:rPr>
              <a:t>Internal Quantum Efficiency &amp; Optical Power</a:t>
            </a:r>
            <a:endParaRPr/>
          </a:p>
        </p:txBody>
      </p:sp>
      <p:sp>
        <p:nvSpPr>
          <p:cNvPr id="446" name="Google Shape;446;p53"/>
          <p:cNvSpPr txBox="1"/>
          <p:nvPr/>
        </p:nvSpPr>
        <p:spPr>
          <a:xfrm>
            <a:off x="8061325" y="1636712"/>
            <a:ext cx="488950" cy="2746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[4-8]</a:t>
            </a:r>
            <a:endParaRPr/>
          </a:p>
        </p:txBody>
      </p:sp>
      <p:pic>
        <p:nvPicPr>
          <p:cNvPr id="447" name="Google Shape;447;p53"/>
          <p:cNvPicPr preferRelativeResize="0"/>
          <p:nvPr/>
        </p:nvPicPr>
        <p:blipFill rotWithShape="1">
          <a:blip r:embed="rId4">
            <a:alphaModFix/>
          </a:blip>
          <a:srcRect b="0" l="0" r="0" t="0"/>
          <a:stretch/>
        </p:blipFill>
        <p:spPr>
          <a:xfrm>
            <a:off x="990600" y="2438400"/>
            <a:ext cx="5314950" cy="384175"/>
          </a:xfrm>
          <a:prstGeom prst="rect">
            <a:avLst/>
          </a:prstGeom>
          <a:noFill/>
          <a:ln>
            <a:noFill/>
          </a:ln>
        </p:spPr>
      </p:pic>
      <p:sp>
        <p:nvSpPr>
          <p:cNvPr id="448" name="Google Shape;448;p53"/>
          <p:cNvSpPr txBox="1"/>
          <p:nvPr/>
        </p:nvSpPr>
        <p:spPr>
          <a:xfrm>
            <a:off x="974725" y="3138487"/>
            <a:ext cx="7218362"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Optical power generated internally in the active region in the LED is:</a:t>
            </a:r>
            <a:endParaRPr/>
          </a:p>
        </p:txBody>
      </p:sp>
      <p:pic>
        <p:nvPicPr>
          <p:cNvPr id="449" name="Google Shape;449;p53"/>
          <p:cNvPicPr preferRelativeResize="0"/>
          <p:nvPr/>
        </p:nvPicPr>
        <p:blipFill rotWithShape="1">
          <a:blip r:embed="rId5">
            <a:alphaModFix/>
          </a:blip>
          <a:srcRect b="0" l="0" r="0" t="0"/>
          <a:stretch/>
        </p:blipFill>
        <p:spPr>
          <a:xfrm>
            <a:off x="1143000" y="3810000"/>
            <a:ext cx="4178300" cy="1157287"/>
          </a:xfrm>
          <a:prstGeom prst="rect">
            <a:avLst/>
          </a:prstGeom>
          <a:noFill/>
          <a:ln>
            <a:noFill/>
          </a:ln>
        </p:spPr>
      </p:pic>
      <p:sp>
        <p:nvSpPr>
          <p:cNvPr id="450" name="Google Shape;450;p53"/>
          <p:cNvSpPr txBox="1"/>
          <p:nvPr/>
        </p:nvSpPr>
        <p:spPr>
          <a:xfrm>
            <a:off x="8137525" y="4303712"/>
            <a:ext cx="488950" cy="2746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[4-9]</a:t>
            </a:r>
            <a:endParaRPr/>
          </a:p>
        </p:txBody>
      </p:sp>
      <p:pic>
        <p:nvPicPr>
          <p:cNvPr id="451" name="Google Shape;451;p53"/>
          <p:cNvPicPr preferRelativeResize="0"/>
          <p:nvPr/>
        </p:nvPicPr>
        <p:blipFill rotWithShape="1">
          <a:blip r:embed="rId6">
            <a:alphaModFix/>
          </a:blip>
          <a:srcRect b="0" l="0" r="0" t="0"/>
          <a:stretch/>
        </p:blipFill>
        <p:spPr>
          <a:xfrm>
            <a:off x="990600" y="5105400"/>
            <a:ext cx="3797300" cy="8191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4"/>
          <p:cNvSpPr txBox="1"/>
          <p:nvPr>
            <p:ph type="title"/>
          </p:nvPr>
        </p:nvSpPr>
        <p:spPr>
          <a:xfrm>
            <a:off x="685800" y="304800"/>
            <a:ext cx="7772400" cy="762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3200"/>
              <a:buFont typeface="Calibri"/>
              <a:buNone/>
            </a:pPr>
            <a:r>
              <a:rPr b="0" i="0" lang="en-US" sz="3200" u="none">
                <a:solidFill>
                  <a:schemeClr val="accent2"/>
                </a:solidFill>
                <a:latin typeface="Calibri"/>
                <a:ea typeface="Calibri"/>
                <a:cs typeface="Calibri"/>
                <a:sym typeface="Calibri"/>
              </a:rPr>
              <a:t>External Quantum Eficiency</a:t>
            </a:r>
            <a:endParaRPr/>
          </a:p>
        </p:txBody>
      </p:sp>
      <p:sp>
        <p:nvSpPr>
          <p:cNvPr id="457" name="Google Shape;457;p54"/>
          <p:cNvSpPr txBox="1"/>
          <p:nvPr>
            <p:ph idx="1" type="body"/>
          </p:nvPr>
        </p:nvSpPr>
        <p:spPr>
          <a:xfrm>
            <a:off x="685800" y="1066800"/>
            <a:ext cx="7772400" cy="5029200"/>
          </a:xfrm>
          <a:prstGeom prst="rect">
            <a:avLst/>
          </a:prstGeom>
          <a:noFill/>
          <a:ln>
            <a:noFill/>
          </a:ln>
        </p:spPr>
        <p:txBody>
          <a:bodyPr anchorCtr="0" anchor="t" bIns="45700" lIns="91425" spcFirstLastPara="1" rIns="91425" wrap="square" tIns="45700">
            <a:noAutofit/>
          </a:bodyPr>
          <a:lstStyle/>
          <a:p>
            <a:pPr indent="-215900" lvl="0" marL="34290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215900" lvl="0" marL="342900" rtl="0" algn="l">
              <a:lnSpc>
                <a:spcPct val="100000"/>
              </a:lnSpc>
              <a:spcBef>
                <a:spcPts val="40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215900" lvl="0" marL="342900" rtl="0" algn="l">
              <a:lnSpc>
                <a:spcPct val="100000"/>
              </a:lnSpc>
              <a:spcBef>
                <a:spcPts val="40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215900" lvl="0" marL="342900" rtl="0" algn="l">
              <a:lnSpc>
                <a:spcPct val="100000"/>
              </a:lnSpc>
              <a:spcBef>
                <a:spcPts val="40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215900" lvl="0" marL="342900" rtl="0" algn="l">
              <a:lnSpc>
                <a:spcPct val="100000"/>
              </a:lnSpc>
              <a:spcBef>
                <a:spcPts val="40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215900" lvl="0" marL="342900" rtl="0" algn="l">
              <a:lnSpc>
                <a:spcPct val="100000"/>
              </a:lnSpc>
              <a:spcBef>
                <a:spcPts val="40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342900" lvl="0" marL="342900" rtl="0" algn="l">
              <a:lnSpc>
                <a:spcPct val="100000"/>
              </a:lnSpc>
              <a:spcBef>
                <a:spcPts val="400"/>
              </a:spcBef>
              <a:spcAft>
                <a:spcPts val="0"/>
              </a:spcAft>
              <a:buClr>
                <a:schemeClr val="dk1"/>
              </a:buClr>
              <a:buSzPts val="2000"/>
              <a:buFont typeface="Arial"/>
              <a:buChar char="•"/>
            </a:pPr>
            <a:r>
              <a:rPr b="0" i="0" lang="en-US" sz="2000" u="none">
                <a:solidFill>
                  <a:schemeClr val="dk1"/>
                </a:solidFill>
                <a:latin typeface="Calibri"/>
                <a:ea typeface="Calibri"/>
                <a:cs typeface="Calibri"/>
                <a:sym typeface="Calibri"/>
              </a:rPr>
              <a:t>In order to calculate the external quantum efficiency, we need to consider the reflection effects at the surface of the LED. If we consider the LED structure as a simple 2D slab waveguide, only light falling within a cone defined by critical angle will be emitted from an LED.</a:t>
            </a:r>
            <a:endParaRPr/>
          </a:p>
        </p:txBody>
      </p:sp>
      <p:pic>
        <p:nvPicPr>
          <p:cNvPr id="458" name="Google Shape;458;p54"/>
          <p:cNvPicPr preferRelativeResize="0"/>
          <p:nvPr/>
        </p:nvPicPr>
        <p:blipFill rotWithShape="1">
          <a:blip r:embed="rId3">
            <a:alphaModFix/>
          </a:blip>
          <a:srcRect b="0" l="0" r="0" t="0"/>
          <a:stretch/>
        </p:blipFill>
        <p:spPr>
          <a:xfrm>
            <a:off x="1905000" y="1752600"/>
            <a:ext cx="4800600" cy="733425"/>
          </a:xfrm>
          <a:prstGeom prst="rect">
            <a:avLst/>
          </a:prstGeom>
          <a:noFill/>
          <a:ln>
            <a:noFill/>
          </a:ln>
        </p:spPr>
      </p:pic>
      <p:sp>
        <p:nvSpPr>
          <p:cNvPr id="459" name="Google Shape;459;p54"/>
          <p:cNvSpPr txBox="1"/>
          <p:nvPr/>
        </p:nvSpPr>
        <p:spPr>
          <a:xfrm>
            <a:off x="7696200" y="1981200"/>
            <a:ext cx="565150" cy="2746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[4-10]</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pic>
        <p:nvPicPr>
          <p:cNvPr id="464" name="Google Shape;464;p55"/>
          <p:cNvPicPr preferRelativeResize="0"/>
          <p:nvPr/>
        </p:nvPicPr>
        <p:blipFill rotWithShape="1">
          <a:blip r:embed="rId3">
            <a:alphaModFix/>
          </a:blip>
          <a:srcRect b="0" l="0" r="0" t="0"/>
          <a:stretch/>
        </p:blipFill>
        <p:spPr>
          <a:xfrm>
            <a:off x="1981200" y="152400"/>
            <a:ext cx="5257800" cy="2908300"/>
          </a:xfrm>
          <a:prstGeom prst="rect">
            <a:avLst/>
          </a:prstGeom>
          <a:noFill/>
          <a:ln>
            <a:noFill/>
          </a:ln>
        </p:spPr>
      </p:pic>
      <p:pic>
        <p:nvPicPr>
          <p:cNvPr id="465" name="Google Shape;465;p55"/>
          <p:cNvPicPr preferRelativeResize="0"/>
          <p:nvPr/>
        </p:nvPicPr>
        <p:blipFill rotWithShape="1">
          <a:blip r:embed="rId4">
            <a:alphaModFix/>
          </a:blip>
          <a:srcRect b="0" l="0" r="0" t="0"/>
          <a:stretch/>
        </p:blipFill>
        <p:spPr>
          <a:xfrm>
            <a:off x="1676400" y="3124200"/>
            <a:ext cx="4279900" cy="1169987"/>
          </a:xfrm>
          <a:prstGeom prst="rect">
            <a:avLst/>
          </a:prstGeom>
          <a:noFill/>
          <a:ln>
            <a:noFill/>
          </a:ln>
        </p:spPr>
      </p:pic>
      <p:sp>
        <p:nvSpPr>
          <p:cNvPr id="466" name="Google Shape;466;p55"/>
          <p:cNvSpPr txBox="1"/>
          <p:nvPr/>
        </p:nvSpPr>
        <p:spPr>
          <a:xfrm>
            <a:off x="8197850" y="3505200"/>
            <a:ext cx="565150" cy="2746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[4-11]</a:t>
            </a:r>
            <a:endParaRPr/>
          </a:p>
        </p:txBody>
      </p:sp>
      <p:pic>
        <p:nvPicPr>
          <p:cNvPr id="467" name="Google Shape;467;p55"/>
          <p:cNvPicPr preferRelativeResize="0"/>
          <p:nvPr/>
        </p:nvPicPr>
        <p:blipFill rotWithShape="1">
          <a:blip r:embed="rId5">
            <a:alphaModFix/>
          </a:blip>
          <a:srcRect b="0" l="0" r="0" t="0"/>
          <a:stretch/>
        </p:blipFill>
        <p:spPr>
          <a:xfrm>
            <a:off x="381000" y="4114800"/>
            <a:ext cx="7467600" cy="895350"/>
          </a:xfrm>
          <a:prstGeom prst="rect">
            <a:avLst/>
          </a:prstGeom>
          <a:noFill/>
          <a:ln>
            <a:noFill/>
          </a:ln>
        </p:spPr>
      </p:pic>
      <p:sp>
        <p:nvSpPr>
          <p:cNvPr id="468" name="Google Shape;468;p55"/>
          <p:cNvSpPr txBox="1"/>
          <p:nvPr/>
        </p:nvSpPr>
        <p:spPr>
          <a:xfrm>
            <a:off x="8213725" y="4343400"/>
            <a:ext cx="565150" cy="2746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[4-12]</a:t>
            </a:r>
            <a:endParaRPr/>
          </a:p>
        </p:txBody>
      </p:sp>
      <p:pic>
        <p:nvPicPr>
          <p:cNvPr id="469" name="Google Shape;469;p55"/>
          <p:cNvPicPr preferRelativeResize="0"/>
          <p:nvPr/>
        </p:nvPicPr>
        <p:blipFill rotWithShape="1">
          <a:blip r:embed="rId6">
            <a:alphaModFix/>
          </a:blip>
          <a:srcRect b="0" l="0" r="0" t="0"/>
          <a:stretch/>
        </p:blipFill>
        <p:spPr>
          <a:xfrm>
            <a:off x="1066800" y="4800600"/>
            <a:ext cx="3048000" cy="755650"/>
          </a:xfrm>
          <a:prstGeom prst="rect">
            <a:avLst/>
          </a:prstGeom>
          <a:noFill/>
          <a:ln>
            <a:noFill/>
          </a:ln>
        </p:spPr>
      </p:pic>
      <p:sp>
        <p:nvSpPr>
          <p:cNvPr id="470" name="Google Shape;470;p55"/>
          <p:cNvSpPr txBox="1"/>
          <p:nvPr/>
        </p:nvSpPr>
        <p:spPr>
          <a:xfrm>
            <a:off x="8213725" y="5029200"/>
            <a:ext cx="565150" cy="2746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[4-13]</a:t>
            </a:r>
            <a:endParaRPr/>
          </a:p>
        </p:txBody>
      </p:sp>
      <p:pic>
        <p:nvPicPr>
          <p:cNvPr id="471" name="Google Shape;471;p55"/>
          <p:cNvPicPr preferRelativeResize="0"/>
          <p:nvPr/>
        </p:nvPicPr>
        <p:blipFill rotWithShape="1">
          <a:blip r:embed="rId7">
            <a:alphaModFix/>
          </a:blip>
          <a:srcRect b="0" l="0" r="0" t="0"/>
          <a:stretch/>
        </p:blipFill>
        <p:spPr>
          <a:xfrm>
            <a:off x="914400" y="5562600"/>
            <a:ext cx="6248400" cy="871537"/>
          </a:xfrm>
          <a:prstGeom prst="rect">
            <a:avLst/>
          </a:prstGeom>
          <a:noFill/>
          <a:ln>
            <a:noFill/>
          </a:ln>
        </p:spPr>
      </p:pic>
      <p:sp>
        <p:nvSpPr>
          <p:cNvPr id="472" name="Google Shape;472;p55"/>
          <p:cNvSpPr txBox="1"/>
          <p:nvPr/>
        </p:nvSpPr>
        <p:spPr>
          <a:xfrm>
            <a:off x="8213725" y="5827712"/>
            <a:ext cx="565150" cy="2746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[4-14]</a:t>
            </a:r>
            <a:endParaRPr/>
          </a:p>
        </p:txBody>
      </p:sp>
      <p:sp>
        <p:nvSpPr>
          <p:cNvPr id="473" name="Google Shape;473;p55"/>
          <p:cNvSpPr txBox="1"/>
          <p:nvPr/>
        </p:nvSpPr>
        <p:spPr>
          <a:xfrm>
            <a:off x="838200" y="5562600"/>
            <a:ext cx="6400800" cy="838200"/>
          </a:xfrm>
          <a:prstGeom prst="rect">
            <a:avLst/>
          </a:prstGeom>
          <a:no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6"/>
          <p:cNvSpPr txBox="1"/>
          <p:nvPr>
            <p:ph type="title"/>
          </p:nvPr>
        </p:nvSpPr>
        <p:spPr>
          <a:xfrm>
            <a:off x="685800" y="228600"/>
            <a:ext cx="7772400" cy="533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3200"/>
              <a:buFont typeface="Calibri"/>
              <a:buNone/>
            </a:pPr>
            <a:r>
              <a:rPr b="0" i="0" lang="en-US" sz="3200" u="none">
                <a:solidFill>
                  <a:schemeClr val="accent2"/>
                </a:solidFill>
                <a:latin typeface="Calibri"/>
                <a:ea typeface="Calibri"/>
                <a:cs typeface="Calibri"/>
                <a:sym typeface="Calibri"/>
              </a:rPr>
              <a:t>Modulation of LED</a:t>
            </a:r>
            <a:endParaRPr/>
          </a:p>
        </p:txBody>
      </p:sp>
      <p:sp>
        <p:nvSpPr>
          <p:cNvPr id="479" name="Google Shape;479;p56"/>
          <p:cNvSpPr txBox="1"/>
          <p:nvPr>
            <p:ph idx="1" type="body"/>
          </p:nvPr>
        </p:nvSpPr>
        <p:spPr>
          <a:xfrm>
            <a:off x="685800" y="914400"/>
            <a:ext cx="7772400" cy="54102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Calibri"/>
                <a:ea typeface="Calibri"/>
                <a:cs typeface="Calibri"/>
                <a:sym typeface="Calibri"/>
              </a:rPr>
              <a:t>The frequency response of an LED depends on:</a:t>
            </a:r>
            <a:endParaRPr/>
          </a:p>
          <a:p>
            <a:pPr indent="-342900" lvl="0" marL="342900" rtl="0" algn="l">
              <a:lnSpc>
                <a:spcPct val="100000"/>
              </a:lnSpc>
              <a:spcBef>
                <a:spcPts val="400"/>
              </a:spcBef>
              <a:spcAft>
                <a:spcPts val="0"/>
              </a:spcAft>
              <a:buClr>
                <a:schemeClr val="dk1"/>
              </a:buClr>
              <a:buSzPts val="2000"/>
              <a:buNone/>
            </a:pPr>
            <a:r>
              <a:rPr b="0" i="0" lang="en-US" sz="2000" u="none">
                <a:solidFill>
                  <a:schemeClr val="dk1"/>
                </a:solidFill>
                <a:latin typeface="Calibri"/>
                <a:ea typeface="Calibri"/>
                <a:cs typeface="Calibri"/>
                <a:sym typeface="Calibri"/>
              </a:rPr>
              <a:t>      1- Doping level in the active region</a:t>
            </a:r>
            <a:endParaRPr/>
          </a:p>
          <a:p>
            <a:pPr indent="-342900" lvl="0" marL="342900" rtl="0" algn="l">
              <a:lnSpc>
                <a:spcPct val="100000"/>
              </a:lnSpc>
              <a:spcBef>
                <a:spcPts val="400"/>
              </a:spcBef>
              <a:spcAft>
                <a:spcPts val="0"/>
              </a:spcAft>
              <a:buClr>
                <a:schemeClr val="dk1"/>
              </a:buClr>
              <a:buSzPts val="2000"/>
              <a:buNone/>
            </a:pPr>
            <a:r>
              <a:rPr b="0" i="0" lang="en-US" sz="2000" u="none">
                <a:solidFill>
                  <a:schemeClr val="dk1"/>
                </a:solidFill>
                <a:latin typeface="Calibri"/>
                <a:ea typeface="Calibri"/>
                <a:cs typeface="Calibri"/>
                <a:sym typeface="Calibri"/>
              </a:rPr>
              <a:t>      2- Injected carrier lifetime in the recombination region,     .</a:t>
            </a:r>
            <a:endParaRPr/>
          </a:p>
          <a:p>
            <a:pPr indent="-342900" lvl="0" marL="342900" rtl="0" algn="l">
              <a:lnSpc>
                <a:spcPct val="100000"/>
              </a:lnSpc>
              <a:spcBef>
                <a:spcPts val="400"/>
              </a:spcBef>
              <a:spcAft>
                <a:spcPts val="0"/>
              </a:spcAft>
              <a:buClr>
                <a:schemeClr val="dk1"/>
              </a:buClr>
              <a:buSzPts val="2000"/>
              <a:buNone/>
            </a:pPr>
            <a:r>
              <a:rPr b="0" i="0" lang="en-US" sz="2000" u="none">
                <a:solidFill>
                  <a:schemeClr val="dk1"/>
                </a:solidFill>
                <a:latin typeface="Calibri"/>
                <a:ea typeface="Calibri"/>
                <a:cs typeface="Calibri"/>
                <a:sym typeface="Calibri"/>
              </a:rPr>
              <a:t>      3- Parasitic capacitance of the LED</a:t>
            </a:r>
            <a:endParaRPr/>
          </a:p>
          <a:p>
            <a:pPr indent="-342900" lvl="0" marL="342900" rtl="0" algn="l">
              <a:lnSpc>
                <a:spcPct val="100000"/>
              </a:lnSpc>
              <a:spcBef>
                <a:spcPts val="400"/>
              </a:spcBef>
              <a:spcAft>
                <a:spcPts val="0"/>
              </a:spcAft>
              <a:buClr>
                <a:schemeClr val="dk1"/>
              </a:buClr>
              <a:buSzPts val="2000"/>
              <a:buFont typeface="Arial"/>
              <a:buChar char="•"/>
            </a:pPr>
            <a:r>
              <a:rPr b="0" i="0" lang="en-US" sz="2000" u="none">
                <a:solidFill>
                  <a:schemeClr val="dk1"/>
                </a:solidFill>
                <a:latin typeface="Calibri"/>
                <a:ea typeface="Calibri"/>
                <a:cs typeface="Calibri"/>
                <a:sym typeface="Calibri"/>
              </a:rPr>
              <a:t>If the drive current of an LED is modulated at a frequency of      the output optical power of the device will vary as: </a:t>
            </a:r>
            <a:endParaRPr/>
          </a:p>
          <a:p>
            <a:pPr indent="-215900" lvl="0" marL="342900" rtl="0" algn="l">
              <a:lnSpc>
                <a:spcPct val="100000"/>
              </a:lnSpc>
              <a:spcBef>
                <a:spcPts val="40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215900" lvl="0" marL="342900" rtl="0" algn="l">
              <a:lnSpc>
                <a:spcPct val="100000"/>
              </a:lnSpc>
              <a:spcBef>
                <a:spcPts val="40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215900" lvl="0" marL="342900" rtl="0" algn="l">
              <a:lnSpc>
                <a:spcPct val="100000"/>
              </a:lnSpc>
              <a:spcBef>
                <a:spcPts val="40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342900" lvl="0" marL="342900" rtl="0" algn="l">
              <a:lnSpc>
                <a:spcPct val="100000"/>
              </a:lnSpc>
              <a:spcBef>
                <a:spcPts val="400"/>
              </a:spcBef>
              <a:spcAft>
                <a:spcPts val="0"/>
              </a:spcAft>
              <a:buClr>
                <a:schemeClr val="dk1"/>
              </a:buClr>
              <a:buSzPts val="2000"/>
              <a:buFont typeface="Arial"/>
              <a:buChar char="•"/>
            </a:pPr>
            <a:r>
              <a:rPr b="0" i="0" lang="en-US" sz="2000" u="none">
                <a:solidFill>
                  <a:schemeClr val="dk1"/>
                </a:solidFill>
                <a:latin typeface="Calibri"/>
                <a:ea typeface="Calibri"/>
                <a:cs typeface="Calibri"/>
                <a:sym typeface="Calibri"/>
              </a:rPr>
              <a:t>Electrical current is directly proportional to the optical power, thus we can define electrical bandwidth and optical bandwidth, separately.</a:t>
            </a:r>
            <a:endParaRPr/>
          </a:p>
        </p:txBody>
      </p:sp>
      <p:pic>
        <p:nvPicPr>
          <p:cNvPr id="480" name="Google Shape;480;p56"/>
          <p:cNvPicPr preferRelativeResize="0"/>
          <p:nvPr/>
        </p:nvPicPr>
        <p:blipFill rotWithShape="1">
          <a:blip r:embed="rId3">
            <a:alphaModFix/>
          </a:blip>
          <a:srcRect b="0" l="0" r="0" t="0"/>
          <a:stretch/>
        </p:blipFill>
        <p:spPr>
          <a:xfrm>
            <a:off x="7885112" y="2420937"/>
            <a:ext cx="304800" cy="279400"/>
          </a:xfrm>
          <a:prstGeom prst="rect">
            <a:avLst/>
          </a:prstGeom>
          <a:noFill/>
          <a:ln>
            <a:noFill/>
          </a:ln>
        </p:spPr>
      </p:pic>
      <p:pic>
        <p:nvPicPr>
          <p:cNvPr id="481" name="Google Shape;481;p56"/>
          <p:cNvPicPr preferRelativeResize="0"/>
          <p:nvPr/>
        </p:nvPicPr>
        <p:blipFill rotWithShape="1">
          <a:blip r:embed="rId4">
            <a:alphaModFix/>
          </a:blip>
          <a:srcRect b="0" l="0" r="0" t="0"/>
          <a:stretch/>
        </p:blipFill>
        <p:spPr>
          <a:xfrm>
            <a:off x="2667000" y="3124200"/>
            <a:ext cx="2705100" cy="1011237"/>
          </a:xfrm>
          <a:prstGeom prst="rect">
            <a:avLst/>
          </a:prstGeom>
          <a:noFill/>
          <a:ln>
            <a:noFill/>
          </a:ln>
        </p:spPr>
      </p:pic>
      <p:sp>
        <p:nvSpPr>
          <p:cNvPr id="482" name="Google Shape;482;p56"/>
          <p:cNvSpPr txBox="1"/>
          <p:nvPr/>
        </p:nvSpPr>
        <p:spPr>
          <a:xfrm>
            <a:off x="8061325" y="3313112"/>
            <a:ext cx="565150" cy="2746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[4-15]</a:t>
            </a:r>
            <a:endParaRPr/>
          </a:p>
        </p:txBody>
      </p:sp>
      <p:pic>
        <p:nvPicPr>
          <p:cNvPr id="483" name="Google Shape;483;p56"/>
          <p:cNvPicPr preferRelativeResize="0"/>
          <p:nvPr/>
        </p:nvPicPr>
        <p:blipFill rotWithShape="1">
          <a:blip r:embed="rId5">
            <a:alphaModFix/>
          </a:blip>
          <a:srcRect b="0" l="0" r="0" t="0"/>
          <a:stretch/>
        </p:blipFill>
        <p:spPr>
          <a:xfrm>
            <a:off x="7235825" y="1628775"/>
            <a:ext cx="325437" cy="533400"/>
          </a:xfrm>
          <a:prstGeom prst="rect">
            <a:avLst/>
          </a:prstGeom>
          <a:noFill/>
          <a:ln>
            <a:noFill/>
          </a:ln>
        </p:spPr>
      </p:pic>
      <p:pic>
        <p:nvPicPr>
          <p:cNvPr id="484" name="Google Shape;484;p56"/>
          <p:cNvPicPr preferRelativeResize="0"/>
          <p:nvPr/>
        </p:nvPicPr>
        <p:blipFill rotWithShape="1">
          <a:blip r:embed="rId6">
            <a:alphaModFix/>
          </a:blip>
          <a:srcRect b="0" l="0" r="0" t="0"/>
          <a:stretch/>
        </p:blipFill>
        <p:spPr>
          <a:xfrm>
            <a:off x="1752600" y="5029200"/>
            <a:ext cx="5207000" cy="1289050"/>
          </a:xfrm>
          <a:prstGeom prst="rect">
            <a:avLst/>
          </a:prstGeom>
          <a:noFill/>
          <a:ln>
            <a:noFill/>
          </a:ln>
        </p:spPr>
      </p:pic>
      <p:sp>
        <p:nvSpPr>
          <p:cNvPr id="485" name="Google Shape;485;p56"/>
          <p:cNvSpPr txBox="1"/>
          <p:nvPr/>
        </p:nvSpPr>
        <p:spPr>
          <a:xfrm>
            <a:off x="8077200" y="5257800"/>
            <a:ext cx="565150" cy="2746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[4-16]</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id="490" name="Google Shape;490;p57"/>
          <p:cNvPicPr preferRelativeResize="0"/>
          <p:nvPr/>
        </p:nvPicPr>
        <p:blipFill rotWithShape="1">
          <a:blip r:embed="rId3">
            <a:alphaModFix/>
          </a:blip>
          <a:srcRect b="0" l="0" r="0" t="0"/>
          <a:stretch/>
        </p:blipFill>
        <p:spPr>
          <a:xfrm>
            <a:off x="990600" y="457200"/>
            <a:ext cx="5842000" cy="992187"/>
          </a:xfrm>
          <a:prstGeom prst="rect">
            <a:avLst/>
          </a:prstGeom>
          <a:noFill/>
          <a:ln>
            <a:noFill/>
          </a:ln>
        </p:spPr>
      </p:pic>
      <p:sp>
        <p:nvSpPr>
          <p:cNvPr id="491" name="Google Shape;491;p57"/>
          <p:cNvSpPr txBox="1"/>
          <p:nvPr/>
        </p:nvSpPr>
        <p:spPr>
          <a:xfrm>
            <a:off x="8153400" y="798512"/>
            <a:ext cx="565150" cy="2746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[4-17]</a:t>
            </a:r>
            <a:endParaRPr/>
          </a:p>
        </p:txBody>
      </p:sp>
      <p:pic>
        <p:nvPicPr>
          <p:cNvPr id="492" name="Google Shape;492;p57"/>
          <p:cNvPicPr preferRelativeResize="0"/>
          <p:nvPr/>
        </p:nvPicPr>
        <p:blipFill rotWithShape="1">
          <a:blip r:embed="rId4">
            <a:alphaModFix/>
          </a:blip>
          <a:srcRect b="0" l="0" r="0" t="0"/>
          <a:stretch/>
        </p:blipFill>
        <p:spPr>
          <a:xfrm>
            <a:off x="1600200" y="1981200"/>
            <a:ext cx="5715000" cy="3378200"/>
          </a:xfrm>
          <a:prstGeom prst="rect">
            <a:avLst/>
          </a:prstGeom>
          <a:noFill/>
          <a:ln>
            <a:noFill/>
          </a:ln>
        </p:spPr>
      </p:pic>
      <p:sp>
        <p:nvSpPr>
          <p:cNvPr id="493" name="Google Shape;493;p57"/>
          <p:cNvSpPr txBox="1"/>
          <p:nvPr/>
        </p:nvSpPr>
        <p:spPr>
          <a:xfrm>
            <a:off x="3276600" y="6567487"/>
            <a:ext cx="3125787" cy="2143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800"/>
              <a:buFont typeface="Arial"/>
              <a:buNone/>
            </a:pPr>
            <a:r>
              <a:rPr b="0" i="0" lang="en-US" sz="800" u="none">
                <a:solidFill>
                  <a:schemeClr val="dk1"/>
                </a:solidFill>
                <a:latin typeface="Arial"/>
                <a:ea typeface="Arial"/>
                <a:cs typeface="Arial"/>
                <a:sym typeface="Arial"/>
              </a:rPr>
              <a:t>Optical Fiber communications, 3</a:t>
            </a:r>
            <a:r>
              <a:rPr b="0" baseline="30000" i="0" lang="en-US" sz="800" u="none">
                <a:solidFill>
                  <a:schemeClr val="dk1"/>
                </a:solidFill>
                <a:latin typeface="Arial"/>
                <a:ea typeface="Arial"/>
                <a:cs typeface="Arial"/>
                <a:sym typeface="Arial"/>
              </a:rPr>
              <a:t>rd</a:t>
            </a:r>
            <a:r>
              <a:rPr b="0" i="0" lang="en-US" sz="800" u="none">
                <a:solidFill>
                  <a:schemeClr val="dk1"/>
                </a:solidFill>
                <a:latin typeface="Arial"/>
                <a:ea typeface="Arial"/>
                <a:cs typeface="Arial"/>
                <a:sym typeface="Arial"/>
              </a:rPr>
              <a:t> ed.,G.Keiser,McGrawHill, 2000</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58"/>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LASER DIODE MODES AND THRESHOLD CONDITIONS</a:t>
            </a:r>
            <a:endParaRPr/>
          </a:p>
        </p:txBody>
      </p:sp>
      <p:sp>
        <p:nvSpPr>
          <p:cNvPr id="499" name="Google Shape;499;p58"/>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FF0000"/>
              </a:buClr>
              <a:buSzPts val="3200"/>
              <a:buNone/>
            </a:pPr>
            <a:r>
              <a:rPr b="0" i="0" lang="en-US" sz="3200" u="none">
                <a:solidFill>
                  <a:srgbClr val="FF0000"/>
                </a:solidFill>
                <a:latin typeface="Calibri"/>
                <a:ea typeface="Calibri"/>
                <a:cs typeface="Calibri"/>
                <a:sym typeface="Calibri"/>
              </a:rPr>
              <a:t>UNIT 3-S6</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9"/>
          <p:cNvSpPr txBox="1"/>
          <p:nvPr>
            <p:ph type="title"/>
          </p:nvPr>
        </p:nvSpPr>
        <p:spPr>
          <a:xfrm>
            <a:off x="609600" y="228600"/>
            <a:ext cx="7772400" cy="990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3200"/>
              <a:buFont typeface="Calibri"/>
              <a:buNone/>
            </a:pPr>
            <a:r>
              <a:rPr b="0" i="0" lang="en-US" sz="3200" u="none">
                <a:solidFill>
                  <a:schemeClr val="accent2"/>
                </a:solidFill>
                <a:latin typeface="Calibri"/>
                <a:ea typeface="Calibri"/>
                <a:cs typeface="Calibri"/>
                <a:sym typeface="Calibri"/>
              </a:rPr>
              <a:t>LASER </a:t>
            </a:r>
            <a:br>
              <a:rPr b="0" i="0" lang="en-US" sz="3200" u="none">
                <a:solidFill>
                  <a:schemeClr val="accent2"/>
                </a:solidFill>
                <a:latin typeface="Calibri"/>
                <a:ea typeface="Calibri"/>
                <a:cs typeface="Calibri"/>
                <a:sym typeface="Calibri"/>
              </a:rPr>
            </a:br>
            <a:r>
              <a:rPr b="0" i="0" lang="en-US" sz="2000" u="none">
                <a:solidFill>
                  <a:schemeClr val="accent2"/>
                </a:solidFill>
                <a:latin typeface="Calibri"/>
                <a:ea typeface="Calibri"/>
                <a:cs typeface="Calibri"/>
                <a:sym typeface="Calibri"/>
              </a:rPr>
              <a:t>(Light Amplification by the Stimulated Emission of Radiation)</a:t>
            </a:r>
            <a:endParaRPr/>
          </a:p>
        </p:txBody>
      </p:sp>
      <p:sp>
        <p:nvSpPr>
          <p:cNvPr id="505" name="Google Shape;505;p59"/>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Calibri"/>
                <a:ea typeface="Calibri"/>
                <a:cs typeface="Calibri"/>
                <a:sym typeface="Calibri"/>
              </a:rPr>
              <a:t>Laser is an optical oscillator. It comprises a resonant optical amplifier whose output is fed back into its input with matching phase. Any oscillator contains:</a:t>
            </a:r>
            <a:endParaRPr/>
          </a:p>
          <a:p>
            <a:pPr indent="-342900" lvl="0" marL="342900" rtl="0" algn="l">
              <a:lnSpc>
                <a:spcPct val="100000"/>
              </a:lnSpc>
              <a:spcBef>
                <a:spcPts val="400"/>
              </a:spcBef>
              <a:spcAft>
                <a:spcPts val="0"/>
              </a:spcAft>
              <a:buClr>
                <a:schemeClr val="dk1"/>
              </a:buClr>
              <a:buSzPts val="2000"/>
              <a:buNone/>
            </a:pPr>
            <a:r>
              <a:rPr b="0" i="0" lang="en-US" sz="2000" u="none">
                <a:solidFill>
                  <a:schemeClr val="dk1"/>
                </a:solidFill>
                <a:latin typeface="Calibri"/>
                <a:ea typeface="Calibri"/>
                <a:cs typeface="Calibri"/>
                <a:sym typeface="Calibri"/>
              </a:rPr>
              <a:t>     1- An amplifier with a gain-saturated mechanism</a:t>
            </a:r>
            <a:endParaRPr/>
          </a:p>
          <a:p>
            <a:pPr indent="-342900" lvl="0" marL="342900" rtl="0" algn="l">
              <a:lnSpc>
                <a:spcPct val="100000"/>
              </a:lnSpc>
              <a:spcBef>
                <a:spcPts val="400"/>
              </a:spcBef>
              <a:spcAft>
                <a:spcPts val="0"/>
              </a:spcAft>
              <a:buClr>
                <a:schemeClr val="dk1"/>
              </a:buClr>
              <a:buSzPts val="2000"/>
              <a:buNone/>
            </a:pPr>
            <a:r>
              <a:rPr b="0" i="0" lang="en-US" sz="2000" u="none">
                <a:solidFill>
                  <a:schemeClr val="dk1"/>
                </a:solidFill>
                <a:latin typeface="Calibri"/>
                <a:ea typeface="Calibri"/>
                <a:cs typeface="Calibri"/>
                <a:sym typeface="Calibri"/>
              </a:rPr>
              <a:t>     2- A feedback system</a:t>
            </a:r>
            <a:endParaRPr/>
          </a:p>
          <a:p>
            <a:pPr indent="-342900" lvl="0" marL="342900" rtl="0" algn="l">
              <a:lnSpc>
                <a:spcPct val="100000"/>
              </a:lnSpc>
              <a:spcBef>
                <a:spcPts val="400"/>
              </a:spcBef>
              <a:spcAft>
                <a:spcPts val="0"/>
              </a:spcAft>
              <a:buClr>
                <a:schemeClr val="dk1"/>
              </a:buClr>
              <a:buSzPts val="2000"/>
              <a:buNone/>
            </a:pPr>
            <a:r>
              <a:rPr b="0" i="0" lang="en-US" sz="2000" u="none">
                <a:solidFill>
                  <a:schemeClr val="dk1"/>
                </a:solidFill>
                <a:latin typeface="Calibri"/>
                <a:ea typeface="Calibri"/>
                <a:cs typeface="Calibri"/>
                <a:sym typeface="Calibri"/>
              </a:rPr>
              <a:t>     3- A frequency selection mechanism</a:t>
            </a:r>
            <a:endParaRPr/>
          </a:p>
          <a:p>
            <a:pPr indent="-342900" lvl="0" marL="342900" rtl="0" algn="l">
              <a:lnSpc>
                <a:spcPct val="100000"/>
              </a:lnSpc>
              <a:spcBef>
                <a:spcPts val="400"/>
              </a:spcBef>
              <a:spcAft>
                <a:spcPts val="0"/>
              </a:spcAft>
              <a:buClr>
                <a:schemeClr val="dk1"/>
              </a:buClr>
              <a:buSzPts val="2000"/>
              <a:buNone/>
            </a:pPr>
            <a:r>
              <a:rPr b="0" i="0" lang="en-US" sz="2000" u="none">
                <a:solidFill>
                  <a:schemeClr val="dk1"/>
                </a:solidFill>
                <a:latin typeface="Calibri"/>
                <a:ea typeface="Calibri"/>
                <a:cs typeface="Calibri"/>
                <a:sym typeface="Calibri"/>
              </a:rPr>
              <a:t>     4- An output coupling scheme  </a:t>
            </a:r>
            <a:endParaRPr/>
          </a:p>
          <a:p>
            <a:pPr indent="-342900" lvl="0" marL="342900" rtl="0" algn="l">
              <a:lnSpc>
                <a:spcPct val="100000"/>
              </a:lnSpc>
              <a:spcBef>
                <a:spcPts val="400"/>
              </a:spcBef>
              <a:spcAft>
                <a:spcPts val="0"/>
              </a:spcAft>
              <a:buClr>
                <a:schemeClr val="dk1"/>
              </a:buClr>
              <a:buSzPts val="2000"/>
              <a:buFont typeface="Arial"/>
              <a:buChar char="•"/>
            </a:pPr>
            <a:r>
              <a:rPr b="0" i="0" lang="en-US" sz="2000" u="none">
                <a:solidFill>
                  <a:schemeClr val="dk1"/>
                </a:solidFill>
                <a:latin typeface="Calibri"/>
                <a:ea typeface="Calibri"/>
                <a:cs typeface="Calibri"/>
                <a:sym typeface="Calibri"/>
              </a:rPr>
              <a:t>In laser the amplifier is the pumped active medium, such as biased semiconductor region, feedback can be obtained by placing active medium in an optical resonator, such as Fabry-Perot structure, two mirrors separated by a prescribed distance. Frequency selection is achieved by resonant amplifier and by the resonators, which admits certain modes. Output coupling is accomplished by making one of the resonator mirrors partially transmitting.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6"/>
          <p:cNvSpPr txBox="1"/>
          <p:nvPr>
            <p:ph type="title"/>
          </p:nvPr>
        </p:nvSpPr>
        <p:spPr>
          <a:xfrm>
            <a:off x="628650" y="365125"/>
            <a:ext cx="7886700" cy="100171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PHOTOLUMINESCENCE</a:t>
            </a:r>
            <a:endParaRPr/>
          </a:p>
        </p:txBody>
      </p:sp>
      <p:sp>
        <p:nvSpPr>
          <p:cNvPr id="130" name="Google Shape;130;p6"/>
          <p:cNvSpPr txBox="1"/>
          <p:nvPr>
            <p:ph idx="1" type="body"/>
          </p:nvPr>
        </p:nvSpPr>
        <p:spPr>
          <a:xfrm>
            <a:off x="628650" y="1246187"/>
            <a:ext cx="7886700" cy="4930775"/>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dk1"/>
              </a:buClr>
              <a:buSzPts val="2000"/>
              <a:buFont typeface="Arial"/>
              <a:buChar char="•"/>
            </a:pPr>
            <a:r>
              <a:rPr b="0" i="0" lang="en-US" sz="2000" u="none">
                <a:solidFill>
                  <a:schemeClr val="dk1"/>
                </a:solidFill>
                <a:latin typeface="Times New Roman"/>
                <a:ea typeface="Times New Roman"/>
                <a:cs typeface="Times New Roman"/>
                <a:sym typeface="Times New Roman"/>
              </a:rPr>
              <a:t>Based on source for electron excitation, luminescence is three types: photo-luminescence, cathode-luminescence, and electro-luminescence.  </a:t>
            </a:r>
            <a:endParaRPr/>
          </a:p>
          <a:p>
            <a:pPr indent="-342900" lvl="0" marL="342900" marR="0" rtl="0" algn="just">
              <a:lnSpc>
                <a:spcPct val="100000"/>
              </a:lnSpc>
              <a:spcBef>
                <a:spcPts val="400"/>
              </a:spcBef>
              <a:spcAft>
                <a:spcPts val="0"/>
              </a:spcAft>
              <a:buClr>
                <a:schemeClr val="dk1"/>
              </a:buClr>
              <a:buSzPts val="2000"/>
              <a:buFont typeface="Arial"/>
              <a:buChar char="•"/>
            </a:pPr>
            <a:r>
              <a:rPr b="0" i="0" lang="en-US" sz="2000" u="none">
                <a:solidFill>
                  <a:schemeClr val="dk1"/>
                </a:solidFill>
                <a:latin typeface="Times New Roman"/>
                <a:ea typeface="Times New Roman"/>
                <a:cs typeface="Times New Roman"/>
                <a:sym typeface="Times New Roman"/>
              </a:rPr>
              <a:t>Photo-luminescence occurs in fluorescent lamps. </a:t>
            </a:r>
            <a:endParaRPr/>
          </a:p>
          <a:p>
            <a:pPr indent="-342900" lvl="0" marL="342900" marR="0" rtl="0" algn="just">
              <a:lnSpc>
                <a:spcPct val="100000"/>
              </a:lnSpc>
              <a:spcBef>
                <a:spcPts val="400"/>
              </a:spcBef>
              <a:spcAft>
                <a:spcPts val="0"/>
              </a:spcAft>
              <a:buClr>
                <a:schemeClr val="dk1"/>
              </a:buClr>
              <a:buSzPts val="2000"/>
              <a:buFont typeface="Arial"/>
              <a:buChar char="•"/>
            </a:pPr>
            <a:r>
              <a:rPr b="0" i="0" lang="en-US" sz="2000" u="none">
                <a:solidFill>
                  <a:schemeClr val="dk1"/>
                </a:solidFill>
                <a:latin typeface="Times New Roman"/>
                <a:ea typeface="Times New Roman"/>
                <a:cs typeface="Times New Roman"/>
                <a:sym typeface="Times New Roman"/>
              </a:rPr>
              <a:t> Here ultra-violet radiation from low-pressure mercury arc is converted to visible light by calcium halo-phosphate phosphor (Ca</a:t>
            </a:r>
            <a:r>
              <a:rPr b="0" baseline="-25000" i="0" lang="en-US" sz="2000" u="none">
                <a:solidFill>
                  <a:schemeClr val="dk1"/>
                </a:solidFill>
                <a:latin typeface="Times New Roman"/>
                <a:ea typeface="Times New Roman"/>
                <a:cs typeface="Times New Roman"/>
                <a:sym typeface="Times New Roman"/>
              </a:rPr>
              <a:t>10</a:t>
            </a:r>
            <a:r>
              <a:rPr b="0" i="0" lang="en-US" sz="2000" u="none">
                <a:solidFill>
                  <a:schemeClr val="dk1"/>
                </a:solidFill>
                <a:latin typeface="Times New Roman"/>
                <a:ea typeface="Times New Roman"/>
                <a:cs typeface="Times New Roman"/>
                <a:sym typeface="Times New Roman"/>
              </a:rPr>
              <a:t>F</a:t>
            </a:r>
            <a:r>
              <a:rPr b="0" baseline="-25000" i="0" lang="en-US" sz="2000" u="none">
                <a:solidFill>
                  <a:schemeClr val="dk1"/>
                </a:solidFill>
                <a:latin typeface="Times New Roman"/>
                <a:ea typeface="Times New Roman"/>
                <a:cs typeface="Times New Roman"/>
                <a:sym typeface="Times New Roman"/>
              </a:rPr>
              <a:t>2</a:t>
            </a:r>
            <a:r>
              <a:rPr b="0" i="0" lang="en-US" sz="2000" u="none">
                <a:solidFill>
                  <a:schemeClr val="dk1"/>
                </a:solidFill>
                <a:latin typeface="Times New Roman"/>
                <a:ea typeface="Times New Roman"/>
                <a:cs typeface="Times New Roman"/>
                <a:sym typeface="Times New Roman"/>
              </a:rPr>
              <a:t>P</a:t>
            </a:r>
            <a:r>
              <a:rPr b="0" baseline="-25000" i="0" lang="en-US" sz="2000" u="none">
                <a:solidFill>
                  <a:schemeClr val="dk1"/>
                </a:solidFill>
                <a:latin typeface="Times New Roman"/>
                <a:ea typeface="Times New Roman"/>
                <a:cs typeface="Times New Roman"/>
                <a:sym typeface="Times New Roman"/>
              </a:rPr>
              <a:t>6</a:t>
            </a:r>
            <a:r>
              <a:rPr b="0" i="0" lang="en-US" sz="2000" u="none">
                <a:solidFill>
                  <a:schemeClr val="dk1"/>
                </a:solidFill>
                <a:latin typeface="Times New Roman"/>
                <a:ea typeface="Times New Roman"/>
                <a:cs typeface="Times New Roman"/>
                <a:sym typeface="Times New Roman"/>
              </a:rPr>
              <a:t>O</a:t>
            </a:r>
            <a:r>
              <a:rPr b="0" baseline="-25000" i="0" lang="en-US" sz="2000" u="none">
                <a:solidFill>
                  <a:schemeClr val="dk1"/>
                </a:solidFill>
                <a:latin typeface="Times New Roman"/>
                <a:ea typeface="Times New Roman"/>
                <a:cs typeface="Times New Roman"/>
                <a:sym typeface="Times New Roman"/>
              </a:rPr>
              <a:t>24</a:t>
            </a:r>
            <a:r>
              <a:rPr b="0" i="0" lang="en-US" sz="2000" u="none">
                <a:solidFill>
                  <a:schemeClr val="dk1"/>
                </a:solidFill>
                <a:latin typeface="Times New Roman"/>
                <a:ea typeface="Times New Roman"/>
                <a:cs typeface="Times New Roman"/>
                <a:sym typeface="Times New Roman"/>
              </a:rPr>
              <a:t>). </a:t>
            </a:r>
            <a:endParaRPr/>
          </a:p>
          <a:p>
            <a:pPr indent="-342900" lvl="0" marL="342900" marR="0" rtl="0" algn="just">
              <a:lnSpc>
                <a:spcPct val="100000"/>
              </a:lnSpc>
              <a:spcBef>
                <a:spcPts val="400"/>
              </a:spcBef>
              <a:spcAft>
                <a:spcPts val="0"/>
              </a:spcAft>
              <a:buClr>
                <a:schemeClr val="dk1"/>
              </a:buClr>
              <a:buSzPts val="2000"/>
              <a:buFont typeface="Arial"/>
              <a:buChar char="•"/>
            </a:pPr>
            <a:r>
              <a:rPr b="0" i="0" lang="en-US" sz="2000" u="none">
                <a:solidFill>
                  <a:schemeClr val="dk1"/>
                </a:solidFill>
                <a:latin typeface="Times New Roman"/>
                <a:ea typeface="Times New Roman"/>
                <a:cs typeface="Times New Roman"/>
                <a:sym typeface="Times New Roman"/>
              </a:rPr>
              <a:t>In commercial lamps, about 20% of F - ions are replaced with Clions. </a:t>
            </a:r>
            <a:endParaRPr/>
          </a:p>
          <a:p>
            <a:pPr indent="-342900" lvl="0" marL="342900" marR="0" rtl="0" algn="just">
              <a:lnSpc>
                <a:spcPct val="100000"/>
              </a:lnSpc>
              <a:spcBef>
                <a:spcPts val="400"/>
              </a:spcBef>
              <a:spcAft>
                <a:spcPts val="0"/>
              </a:spcAft>
              <a:buClr>
                <a:schemeClr val="dk1"/>
              </a:buClr>
              <a:buSzPts val="2000"/>
              <a:buFont typeface="Arial"/>
              <a:buChar char="•"/>
            </a:pPr>
            <a:r>
              <a:rPr b="0" i="0" lang="en-US" sz="2000" u="none">
                <a:solidFill>
                  <a:schemeClr val="dk1"/>
                </a:solidFill>
                <a:latin typeface="Times New Roman"/>
                <a:ea typeface="Times New Roman"/>
                <a:cs typeface="Times New Roman"/>
                <a:sym typeface="Times New Roman"/>
              </a:rPr>
              <a:t> Antimony, Sb</a:t>
            </a:r>
            <a:r>
              <a:rPr b="0" baseline="30000" i="0" lang="en-US" sz="2000" u="none">
                <a:solidFill>
                  <a:schemeClr val="dk1"/>
                </a:solidFill>
                <a:latin typeface="Times New Roman"/>
                <a:ea typeface="Times New Roman"/>
                <a:cs typeface="Times New Roman"/>
                <a:sym typeface="Times New Roman"/>
              </a:rPr>
              <a:t>3+ </a:t>
            </a:r>
            <a:r>
              <a:rPr b="0" i="0" lang="en-US" sz="2000" u="none">
                <a:solidFill>
                  <a:schemeClr val="dk1"/>
                </a:solidFill>
                <a:latin typeface="Times New Roman"/>
                <a:ea typeface="Times New Roman"/>
                <a:cs typeface="Times New Roman"/>
                <a:sym typeface="Times New Roman"/>
              </a:rPr>
              <a:t>, ions provide a blue emission while manganese, Mn</a:t>
            </a:r>
            <a:r>
              <a:rPr b="0" baseline="30000" i="0" lang="en-US" sz="2000" u="none">
                <a:solidFill>
                  <a:schemeClr val="dk1"/>
                </a:solidFill>
                <a:latin typeface="Times New Roman"/>
                <a:ea typeface="Times New Roman"/>
                <a:cs typeface="Times New Roman"/>
                <a:sym typeface="Times New Roman"/>
              </a:rPr>
              <a:t>2+ </a:t>
            </a:r>
            <a:r>
              <a:rPr b="0" i="0" lang="en-US" sz="2000" u="none">
                <a:solidFill>
                  <a:schemeClr val="dk1"/>
                </a:solidFill>
                <a:latin typeface="Times New Roman"/>
                <a:ea typeface="Times New Roman"/>
                <a:cs typeface="Times New Roman"/>
                <a:sym typeface="Times New Roman"/>
              </a:rPr>
              <a:t>, ions provide an orange-red emission band.</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0"/>
          <p:cNvSpPr txBox="1"/>
          <p:nvPr>
            <p:ph type="title"/>
          </p:nvPr>
        </p:nvSpPr>
        <p:spPr>
          <a:xfrm>
            <a:off x="685800" y="304800"/>
            <a:ext cx="7772400" cy="533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3200"/>
              <a:buFont typeface="Calibri"/>
              <a:buNone/>
            </a:pPr>
            <a:r>
              <a:rPr b="0" i="0" lang="en-US" sz="3200" u="none">
                <a:solidFill>
                  <a:schemeClr val="accent2"/>
                </a:solidFill>
                <a:latin typeface="Calibri"/>
                <a:ea typeface="Calibri"/>
                <a:cs typeface="Calibri"/>
                <a:sym typeface="Calibri"/>
              </a:rPr>
              <a:t>Pumped active medium</a:t>
            </a:r>
            <a:endParaRPr/>
          </a:p>
        </p:txBody>
      </p:sp>
      <p:sp>
        <p:nvSpPr>
          <p:cNvPr id="511" name="Google Shape;511;p60"/>
          <p:cNvSpPr txBox="1"/>
          <p:nvPr>
            <p:ph idx="1" type="body"/>
          </p:nvPr>
        </p:nvSpPr>
        <p:spPr>
          <a:xfrm>
            <a:off x="685800" y="990600"/>
            <a:ext cx="7772400" cy="51054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Calibri"/>
                <a:ea typeface="Calibri"/>
                <a:cs typeface="Calibri"/>
                <a:sym typeface="Calibri"/>
              </a:rPr>
              <a:t>Three main process for laser action:</a:t>
            </a:r>
            <a:endParaRPr/>
          </a:p>
          <a:p>
            <a:pPr indent="-342900" lvl="0" marL="342900" rtl="0" algn="l">
              <a:lnSpc>
                <a:spcPct val="100000"/>
              </a:lnSpc>
              <a:spcBef>
                <a:spcPts val="400"/>
              </a:spcBef>
              <a:spcAft>
                <a:spcPts val="0"/>
              </a:spcAft>
              <a:buClr>
                <a:schemeClr val="dk1"/>
              </a:buClr>
              <a:buSzPts val="2000"/>
              <a:buNone/>
            </a:pPr>
            <a:r>
              <a:rPr b="0" i="0" lang="en-US" sz="2000" u="none">
                <a:solidFill>
                  <a:schemeClr val="dk1"/>
                </a:solidFill>
                <a:latin typeface="Calibri"/>
                <a:ea typeface="Calibri"/>
                <a:cs typeface="Calibri"/>
                <a:sym typeface="Calibri"/>
              </a:rPr>
              <a:t>    1- Photon absorption</a:t>
            </a:r>
            <a:endParaRPr/>
          </a:p>
          <a:p>
            <a:pPr indent="-342900" lvl="0" marL="342900" rtl="0" algn="l">
              <a:lnSpc>
                <a:spcPct val="100000"/>
              </a:lnSpc>
              <a:spcBef>
                <a:spcPts val="400"/>
              </a:spcBef>
              <a:spcAft>
                <a:spcPts val="0"/>
              </a:spcAft>
              <a:buClr>
                <a:schemeClr val="dk1"/>
              </a:buClr>
              <a:buSzPts val="2000"/>
              <a:buNone/>
            </a:pPr>
            <a:r>
              <a:rPr b="0" i="0" lang="en-US" sz="2000" u="none">
                <a:solidFill>
                  <a:schemeClr val="dk1"/>
                </a:solidFill>
                <a:latin typeface="Calibri"/>
                <a:ea typeface="Calibri"/>
                <a:cs typeface="Calibri"/>
                <a:sym typeface="Calibri"/>
              </a:rPr>
              <a:t>    2- Spontaneous emission</a:t>
            </a:r>
            <a:endParaRPr/>
          </a:p>
          <a:p>
            <a:pPr indent="-342900" lvl="0" marL="342900" rtl="0" algn="l">
              <a:lnSpc>
                <a:spcPct val="100000"/>
              </a:lnSpc>
              <a:spcBef>
                <a:spcPts val="400"/>
              </a:spcBef>
              <a:spcAft>
                <a:spcPts val="0"/>
              </a:spcAft>
              <a:buClr>
                <a:schemeClr val="dk1"/>
              </a:buClr>
              <a:buSzPts val="2000"/>
              <a:buNone/>
            </a:pPr>
            <a:r>
              <a:rPr b="0" i="0" lang="en-US" sz="2000" u="none">
                <a:solidFill>
                  <a:schemeClr val="dk1"/>
                </a:solidFill>
                <a:latin typeface="Calibri"/>
                <a:ea typeface="Calibri"/>
                <a:cs typeface="Calibri"/>
                <a:sym typeface="Calibri"/>
              </a:rPr>
              <a:t>    3- Stimulated emission</a:t>
            </a:r>
            <a:endParaRPr/>
          </a:p>
          <a:p>
            <a:pPr indent="-215900" lvl="0" marL="342900" rtl="0" algn="l">
              <a:lnSpc>
                <a:spcPct val="100000"/>
              </a:lnSpc>
              <a:spcBef>
                <a:spcPts val="40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215900" lvl="0" marL="342900" rtl="0" algn="l">
              <a:spcBef>
                <a:spcPts val="400"/>
              </a:spcBef>
              <a:spcAft>
                <a:spcPts val="0"/>
              </a:spcAft>
              <a:buClr>
                <a:schemeClr val="dk1"/>
              </a:buClr>
              <a:buSzPts val="2000"/>
              <a:buNone/>
            </a:pPr>
            <a:r>
              <a:t/>
            </a:r>
            <a:endParaRPr b="0" i="0" sz="2000" u="none">
              <a:solidFill>
                <a:schemeClr val="dk1"/>
              </a:solidFill>
              <a:latin typeface="Calibri"/>
              <a:ea typeface="Calibri"/>
              <a:cs typeface="Calibri"/>
              <a:sym typeface="Calibri"/>
            </a:endParaRPr>
          </a:p>
        </p:txBody>
      </p:sp>
      <p:pic>
        <p:nvPicPr>
          <p:cNvPr id="512" name="Google Shape;512;p60"/>
          <p:cNvPicPr preferRelativeResize="0"/>
          <p:nvPr/>
        </p:nvPicPr>
        <p:blipFill rotWithShape="1">
          <a:blip r:embed="rId3">
            <a:alphaModFix/>
          </a:blip>
          <a:srcRect b="0" l="0" r="0" t="0"/>
          <a:stretch/>
        </p:blipFill>
        <p:spPr>
          <a:xfrm>
            <a:off x="304800" y="3124200"/>
            <a:ext cx="8382000" cy="2074862"/>
          </a:xfrm>
          <a:prstGeom prst="rect">
            <a:avLst/>
          </a:prstGeom>
          <a:noFill/>
          <a:ln>
            <a:noFill/>
          </a:ln>
        </p:spPr>
      </p:pic>
      <p:sp>
        <p:nvSpPr>
          <p:cNvPr id="513" name="Google Shape;513;p60"/>
          <p:cNvSpPr txBox="1"/>
          <p:nvPr/>
        </p:nvSpPr>
        <p:spPr>
          <a:xfrm>
            <a:off x="3276600" y="6567487"/>
            <a:ext cx="3125787" cy="2143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800"/>
              <a:buFont typeface="Arial"/>
              <a:buNone/>
            </a:pPr>
            <a:r>
              <a:rPr b="0" i="0" lang="en-US" sz="800" u="none">
                <a:solidFill>
                  <a:schemeClr val="dk1"/>
                </a:solidFill>
                <a:latin typeface="Arial"/>
                <a:ea typeface="Arial"/>
                <a:cs typeface="Arial"/>
                <a:sym typeface="Arial"/>
              </a:rPr>
              <a:t>Optical Fiber communications, 3</a:t>
            </a:r>
            <a:r>
              <a:rPr b="0" baseline="30000" i="0" lang="en-US" sz="800" u="none">
                <a:solidFill>
                  <a:schemeClr val="dk1"/>
                </a:solidFill>
                <a:latin typeface="Arial"/>
                <a:ea typeface="Arial"/>
                <a:cs typeface="Arial"/>
                <a:sym typeface="Arial"/>
              </a:rPr>
              <a:t>rd</a:t>
            </a:r>
            <a:r>
              <a:rPr b="0" i="0" lang="en-US" sz="800" u="none">
                <a:solidFill>
                  <a:schemeClr val="dk1"/>
                </a:solidFill>
                <a:latin typeface="Arial"/>
                <a:ea typeface="Arial"/>
                <a:cs typeface="Arial"/>
                <a:sym typeface="Arial"/>
              </a:rPr>
              <a:t> ed.,G.Keiser,McGrawHill, 2000</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pic>
        <p:nvPicPr>
          <p:cNvPr id="518" name="Google Shape;518;p61"/>
          <p:cNvPicPr preferRelativeResize="0"/>
          <p:nvPr/>
        </p:nvPicPr>
        <p:blipFill rotWithShape="1">
          <a:blip r:embed="rId3">
            <a:alphaModFix/>
          </a:blip>
          <a:srcRect b="0" l="0" r="0" t="0"/>
          <a:stretch/>
        </p:blipFill>
        <p:spPr>
          <a:xfrm>
            <a:off x="776287" y="1462087"/>
            <a:ext cx="7591425" cy="3933825"/>
          </a:xfrm>
          <a:prstGeom prst="rect">
            <a:avLst/>
          </a:prstGeom>
          <a:noFill/>
          <a:ln>
            <a:noFill/>
          </a:ln>
        </p:spPr>
      </p:pic>
      <p:sp>
        <p:nvSpPr>
          <p:cNvPr id="519" name="Google Shape;519;p61"/>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LASER DIODES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pic>
        <p:nvPicPr>
          <p:cNvPr id="524" name="Google Shape;524;p62"/>
          <p:cNvPicPr preferRelativeResize="0"/>
          <p:nvPr/>
        </p:nvPicPr>
        <p:blipFill rotWithShape="1">
          <a:blip r:embed="rId3">
            <a:alphaModFix/>
          </a:blip>
          <a:srcRect b="0" l="0" r="0" t="0"/>
          <a:stretch/>
        </p:blipFill>
        <p:spPr>
          <a:xfrm>
            <a:off x="404812" y="1581150"/>
            <a:ext cx="8334375" cy="3695700"/>
          </a:xfrm>
          <a:prstGeom prst="rect">
            <a:avLst/>
          </a:prstGeom>
          <a:noFill/>
          <a:ln>
            <a:noFill/>
          </a:ln>
        </p:spPr>
      </p:pic>
      <p:sp>
        <p:nvSpPr>
          <p:cNvPr id="525" name="Google Shape;525;p62"/>
          <p:cNvSpPr txBox="1"/>
          <p:nvPr/>
        </p:nvSpPr>
        <p:spPr>
          <a:xfrm>
            <a:off x="457200" y="274637"/>
            <a:ext cx="8229600" cy="1143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LASER DIODES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pic>
        <p:nvPicPr>
          <p:cNvPr id="530" name="Google Shape;530;p63"/>
          <p:cNvPicPr preferRelativeResize="0"/>
          <p:nvPr/>
        </p:nvPicPr>
        <p:blipFill rotWithShape="1">
          <a:blip r:embed="rId3">
            <a:alphaModFix/>
          </a:blip>
          <a:srcRect b="0" l="0" r="0" t="0"/>
          <a:stretch/>
        </p:blipFill>
        <p:spPr>
          <a:xfrm>
            <a:off x="409575" y="842962"/>
            <a:ext cx="8324850" cy="51720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pic>
        <p:nvPicPr>
          <p:cNvPr id="535" name="Google Shape;535;p64"/>
          <p:cNvPicPr preferRelativeResize="0"/>
          <p:nvPr/>
        </p:nvPicPr>
        <p:blipFill rotWithShape="1">
          <a:blip r:embed="rId3">
            <a:alphaModFix/>
          </a:blip>
          <a:srcRect b="0" l="0" r="0" t="0"/>
          <a:stretch/>
        </p:blipFill>
        <p:spPr>
          <a:xfrm>
            <a:off x="900112" y="1371600"/>
            <a:ext cx="7343775" cy="41148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pic>
        <p:nvPicPr>
          <p:cNvPr id="540" name="Google Shape;540;p65"/>
          <p:cNvPicPr preferRelativeResize="0"/>
          <p:nvPr/>
        </p:nvPicPr>
        <p:blipFill rotWithShape="1">
          <a:blip r:embed="rId3">
            <a:alphaModFix/>
          </a:blip>
          <a:srcRect b="0" l="0" r="0" t="0"/>
          <a:stretch/>
        </p:blipFill>
        <p:spPr>
          <a:xfrm>
            <a:off x="0" y="0"/>
            <a:ext cx="3886200" cy="5619750"/>
          </a:xfrm>
          <a:prstGeom prst="rect">
            <a:avLst/>
          </a:prstGeom>
          <a:noFill/>
          <a:ln>
            <a:noFill/>
          </a:ln>
        </p:spPr>
      </p:pic>
      <p:pic>
        <p:nvPicPr>
          <p:cNvPr id="541" name="Google Shape;541;p65"/>
          <p:cNvPicPr preferRelativeResize="0"/>
          <p:nvPr/>
        </p:nvPicPr>
        <p:blipFill rotWithShape="1">
          <a:blip r:embed="rId4">
            <a:alphaModFix/>
          </a:blip>
          <a:srcRect b="0" l="0" r="0" t="0"/>
          <a:stretch/>
        </p:blipFill>
        <p:spPr>
          <a:xfrm>
            <a:off x="4086225" y="1857375"/>
            <a:ext cx="5057775" cy="1047750"/>
          </a:xfrm>
          <a:prstGeom prst="rect">
            <a:avLst/>
          </a:prstGeom>
          <a:noFill/>
          <a:ln>
            <a:noFill/>
          </a:ln>
        </p:spPr>
      </p:pic>
      <p:pic>
        <p:nvPicPr>
          <p:cNvPr id="542" name="Google Shape;542;p65"/>
          <p:cNvPicPr preferRelativeResize="0"/>
          <p:nvPr/>
        </p:nvPicPr>
        <p:blipFill rotWithShape="1">
          <a:blip r:embed="rId5">
            <a:alphaModFix/>
          </a:blip>
          <a:srcRect b="0" l="0" r="0" t="0"/>
          <a:stretch/>
        </p:blipFill>
        <p:spPr>
          <a:xfrm>
            <a:off x="3694112" y="3643312"/>
            <a:ext cx="5449887" cy="30003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pic>
        <p:nvPicPr>
          <p:cNvPr id="547" name="Google Shape;547;p66"/>
          <p:cNvPicPr preferRelativeResize="0"/>
          <p:nvPr/>
        </p:nvPicPr>
        <p:blipFill rotWithShape="1">
          <a:blip r:embed="rId3">
            <a:alphaModFix/>
          </a:blip>
          <a:srcRect b="0" l="0" r="0" t="0"/>
          <a:stretch/>
        </p:blipFill>
        <p:spPr>
          <a:xfrm>
            <a:off x="142875" y="857250"/>
            <a:ext cx="9001125" cy="30988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pic>
        <p:nvPicPr>
          <p:cNvPr id="552" name="Google Shape;552;p67"/>
          <p:cNvPicPr preferRelativeResize="0"/>
          <p:nvPr/>
        </p:nvPicPr>
        <p:blipFill rotWithShape="1">
          <a:blip r:embed="rId3">
            <a:alphaModFix/>
          </a:blip>
          <a:srcRect b="0" l="0" r="0" t="0"/>
          <a:stretch/>
        </p:blipFill>
        <p:spPr>
          <a:xfrm>
            <a:off x="519112" y="976312"/>
            <a:ext cx="8105775" cy="49053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pic>
        <p:nvPicPr>
          <p:cNvPr id="557" name="Google Shape;557;p68"/>
          <p:cNvPicPr preferRelativeResize="0"/>
          <p:nvPr/>
        </p:nvPicPr>
        <p:blipFill rotWithShape="1">
          <a:blip r:embed="rId3">
            <a:alphaModFix/>
          </a:blip>
          <a:srcRect b="0" l="0" r="0" t="0"/>
          <a:stretch/>
        </p:blipFill>
        <p:spPr>
          <a:xfrm>
            <a:off x="385762" y="1000125"/>
            <a:ext cx="8372475" cy="48577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pic>
        <p:nvPicPr>
          <p:cNvPr id="562" name="Google Shape;562;p69"/>
          <p:cNvPicPr preferRelativeResize="0"/>
          <p:nvPr/>
        </p:nvPicPr>
        <p:blipFill rotWithShape="1">
          <a:blip r:embed="rId3">
            <a:alphaModFix/>
          </a:blip>
          <a:srcRect b="0" l="0" r="0" t="0"/>
          <a:stretch/>
        </p:blipFill>
        <p:spPr>
          <a:xfrm>
            <a:off x="642937" y="0"/>
            <a:ext cx="8143875" cy="3238500"/>
          </a:xfrm>
          <a:prstGeom prst="rect">
            <a:avLst/>
          </a:prstGeom>
          <a:noFill/>
          <a:ln>
            <a:noFill/>
          </a:ln>
        </p:spPr>
      </p:pic>
      <p:pic>
        <p:nvPicPr>
          <p:cNvPr id="563" name="Google Shape;563;p69"/>
          <p:cNvPicPr preferRelativeResize="0"/>
          <p:nvPr/>
        </p:nvPicPr>
        <p:blipFill rotWithShape="1">
          <a:blip r:embed="rId4">
            <a:alphaModFix/>
          </a:blip>
          <a:srcRect b="0" l="0" r="0" t="0"/>
          <a:stretch/>
        </p:blipFill>
        <p:spPr>
          <a:xfrm>
            <a:off x="500062" y="3143250"/>
            <a:ext cx="8048625" cy="3714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descr="10 Principle of Photoluminescence Spectroscopy A spectrofluorometer is... |  Download Scientific Diagram" id="135" name="Google Shape;135;p7"/>
          <p:cNvPicPr preferRelativeResize="0"/>
          <p:nvPr>
            <p:ph idx="1" type="body"/>
          </p:nvPr>
        </p:nvPicPr>
        <p:blipFill rotWithShape="1">
          <a:blip r:embed="rId3">
            <a:alphaModFix/>
          </a:blip>
          <a:srcRect b="0" l="0" r="0" t="0"/>
          <a:stretch/>
        </p:blipFill>
        <p:spPr>
          <a:xfrm>
            <a:off x="1966912" y="1325562"/>
            <a:ext cx="4918075" cy="4351337"/>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pic>
        <p:nvPicPr>
          <p:cNvPr id="568" name="Google Shape;568;p70"/>
          <p:cNvPicPr preferRelativeResize="0"/>
          <p:nvPr/>
        </p:nvPicPr>
        <p:blipFill rotWithShape="1">
          <a:blip r:embed="rId3">
            <a:alphaModFix/>
          </a:blip>
          <a:srcRect b="0" l="0" r="0" t="0"/>
          <a:stretch/>
        </p:blipFill>
        <p:spPr>
          <a:xfrm>
            <a:off x="523875" y="809625"/>
            <a:ext cx="8096250" cy="52387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pic>
        <p:nvPicPr>
          <p:cNvPr id="573" name="Google Shape;573;p71"/>
          <p:cNvPicPr preferRelativeResize="0"/>
          <p:nvPr/>
        </p:nvPicPr>
        <p:blipFill rotWithShape="1">
          <a:blip r:embed="rId3">
            <a:alphaModFix/>
          </a:blip>
          <a:srcRect b="0" l="0" r="0" t="0"/>
          <a:stretch/>
        </p:blipFill>
        <p:spPr>
          <a:xfrm>
            <a:off x="504825" y="1047750"/>
            <a:ext cx="8134350" cy="47625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pic>
        <p:nvPicPr>
          <p:cNvPr id="578" name="Google Shape;578;p72"/>
          <p:cNvPicPr preferRelativeResize="0"/>
          <p:nvPr/>
        </p:nvPicPr>
        <p:blipFill rotWithShape="1">
          <a:blip r:embed="rId3">
            <a:alphaModFix/>
          </a:blip>
          <a:srcRect b="0" l="0" r="0" t="0"/>
          <a:stretch/>
        </p:blipFill>
        <p:spPr>
          <a:xfrm>
            <a:off x="357187" y="142875"/>
            <a:ext cx="8096250" cy="2928937"/>
          </a:xfrm>
          <a:prstGeom prst="rect">
            <a:avLst/>
          </a:prstGeom>
          <a:noFill/>
          <a:ln>
            <a:noFill/>
          </a:ln>
        </p:spPr>
      </p:pic>
      <p:pic>
        <p:nvPicPr>
          <p:cNvPr id="579" name="Google Shape;579;p72"/>
          <p:cNvPicPr preferRelativeResize="0"/>
          <p:nvPr/>
        </p:nvPicPr>
        <p:blipFill rotWithShape="1">
          <a:blip r:embed="rId4">
            <a:alphaModFix/>
          </a:blip>
          <a:srcRect b="0" l="0" r="0" t="0"/>
          <a:stretch/>
        </p:blipFill>
        <p:spPr>
          <a:xfrm>
            <a:off x="357187" y="2790825"/>
            <a:ext cx="8410575" cy="40671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pic>
        <p:nvPicPr>
          <p:cNvPr id="584" name="Google Shape;584;p73"/>
          <p:cNvPicPr preferRelativeResize="0"/>
          <p:nvPr/>
        </p:nvPicPr>
        <p:blipFill rotWithShape="1">
          <a:blip r:embed="rId3">
            <a:alphaModFix/>
          </a:blip>
          <a:srcRect b="0" l="0" r="0" t="0"/>
          <a:stretch/>
        </p:blipFill>
        <p:spPr>
          <a:xfrm>
            <a:off x="642937" y="1285875"/>
            <a:ext cx="7820025" cy="35052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pic>
        <p:nvPicPr>
          <p:cNvPr id="589" name="Google Shape;589;p74"/>
          <p:cNvPicPr preferRelativeResize="0"/>
          <p:nvPr/>
        </p:nvPicPr>
        <p:blipFill rotWithShape="1">
          <a:blip r:embed="rId3">
            <a:alphaModFix/>
          </a:blip>
          <a:srcRect b="0" l="0" r="0" t="0"/>
          <a:stretch/>
        </p:blipFill>
        <p:spPr>
          <a:xfrm>
            <a:off x="647700" y="1047750"/>
            <a:ext cx="7848600" cy="47625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pic>
        <p:nvPicPr>
          <p:cNvPr id="594" name="Google Shape;594;p75"/>
          <p:cNvPicPr preferRelativeResize="0"/>
          <p:nvPr/>
        </p:nvPicPr>
        <p:blipFill rotWithShape="1">
          <a:blip r:embed="rId3">
            <a:alphaModFix/>
          </a:blip>
          <a:srcRect b="0" l="0" r="0" t="0"/>
          <a:stretch/>
        </p:blipFill>
        <p:spPr>
          <a:xfrm>
            <a:off x="642937" y="1414462"/>
            <a:ext cx="7858125" cy="40290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pic>
        <p:nvPicPr>
          <p:cNvPr id="599" name="Google Shape;599;p76"/>
          <p:cNvPicPr preferRelativeResize="0"/>
          <p:nvPr/>
        </p:nvPicPr>
        <p:blipFill rotWithShape="1">
          <a:blip r:embed="rId3">
            <a:alphaModFix/>
          </a:blip>
          <a:srcRect b="0" l="0" r="0" t="0"/>
          <a:stretch/>
        </p:blipFill>
        <p:spPr>
          <a:xfrm>
            <a:off x="285750" y="0"/>
            <a:ext cx="8029575" cy="3267075"/>
          </a:xfrm>
          <a:prstGeom prst="rect">
            <a:avLst/>
          </a:prstGeom>
          <a:noFill/>
          <a:ln>
            <a:noFill/>
          </a:ln>
        </p:spPr>
      </p:pic>
      <p:pic>
        <p:nvPicPr>
          <p:cNvPr id="600" name="Google Shape;600;p76"/>
          <p:cNvPicPr preferRelativeResize="0"/>
          <p:nvPr/>
        </p:nvPicPr>
        <p:blipFill rotWithShape="1">
          <a:blip r:embed="rId4">
            <a:alphaModFix/>
          </a:blip>
          <a:srcRect b="0" l="0" r="0" t="0"/>
          <a:stretch/>
        </p:blipFill>
        <p:spPr>
          <a:xfrm>
            <a:off x="1071562" y="3143250"/>
            <a:ext cx="6600825" cy="33432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7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PHOTODETECTORS</a:t>
            </a:r>
            <a:endParaRPr/>
          </a:p>
        </p:txBody>
      </p:sp>
      <p:sp>
        <p:nvSpPr>
          <p:cNvPr id="606" name="Google Shape;606;p7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FF0000"/>
              </a:buClr>
              <a:buSzPts val="3200"/>
              <a:buNone/>
            </a:pPr>
            <a:r>
              <a:rPr b="0" i="0" lang="en-US" sz="3200" u="none">
                <a:solidFill>
                  <a:srgbClr val="FF0000"/>
                </a:solidFill>
                <a:latin typeface="Calibri"/>
                <a:ea typeface="Calibri"/>
                <a:cs typeface="Calibri"/>
                <a:sym typeface="Calibri"/>
              </a:rPr>
              <a:t>S7-S9</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78"/>
          <p:cNvSpPr txBox="1"/>
          <p:nvPr>
            <p:ph type="title"/>
          </p:nvPr>
        </p:nvSpPr>
        <p:spPr>
          <a:xfrm>
            <a:off x="457200" y="274637"/>
            <a:ext cx="8229600" cy="94456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PHOTODETECTORS</a:t>
            </a:r>
            <a:endParaRPr/>
          </a:p>
        </p:txBody>
      </p:sp>
      <p:sp>
        <p:nvSpPr>
          <p:cNvPr id="612" name="Google Shape;612;p78"/>
          <p:cNvSpPr txBox="1"/>
          <p:nvPr>
            <p:ph idx="1" type="body"/>
          </p:nvPr>
        </p:nvSpPr>
        <p:spPr>
          <a:xfrm>
            <a:off x="457200" y="1219200"/>
            <a:ext cx="8229600" cy="5257800"/>
          </a:xfrm>
          <a:prstGeom prst="rect">
            <a:avLst/>
          </a:prstGeom>
          <a:noFill/>
          <a:ln>
            <a:noFill/>
          </a:ln>
        </p:spPr>
        <p:txBody>
          <a:bodyPr anchorCtr="0" anchor="t" bIns="45700" lIns="91425" spcFirstLastPara="1" rIns="91425" wrap="square" tIns="45700">
            <a:normAutofit/>
          </a:bodyPr>
          <a:lstStyle/>
          <a:p>
            <a:pPr indent="-342900" lvl="0" marL="342900" marR="0" rtl="0" algn="just">
              <a:lnSpc>
                <a:spcPct val="80000"/>
              </a:lnSpc>
              <a:spcBef>
                <a:spcPts val="0"/>
              </a:spcBef>
              <a:spcAft>
                <a:spcPts val="0"/>
              </a:spcAft>
              <a:buClr>
                <a:srgbClr val="FF0000"/>
              </a:buClr>
              <a:buSzPts val="3000"/>
              <a:buFont typeface="Arial"/>
              <a:buChar char="•"/>
            </a:pPr>
            <a:r>
              <a:rPr b="0" i="0" lang="en-US" sz="3000" u="none">
                <a:solidFill>
                  <a:srgbClr val="FF0000"/>
                </a:solidFill>
                <a:latin typeface="Calibri"/>
                <a:ea typeface="Calibri"/>
                <a:cs typeface="Calibri"/>
                <a:sym typeface="Calibri"/>
              </a:rPr>
              <a:t>PHOTODETECTORS: </a:t>
            </a:r>
            <a:r>
              <a:rPr b="0" i="0" lang="en-US" sz="3000" u="none">
                <a:solidFill>
                  <a:schemeClr val="dk1"/>
                </a:solidFill>
                <a:latin typeface="Calibri"/>
                <a:ea typeface="Calibri"/>
                <a:cs typeface="Calibri"/>
                <a:sym typeface="Calibri"/>
              </a:rPr>
              <a:t>Photodetectors find applications in the area of medical, automotive, safety and analytical equipments, cameras, communications, astronomy and industry. </a:t>
            </a:r>
            <a:endParaRPr/>
          </a:p>
          <a:p>
            <a:pPr indent="-342900" lvl="0" marL="342900" marR="0" rtl="0" algn="just">
              <a:lnSpc>
                <a:spcPct val="80000"/>
              </a:lnSpc>
              <a:spcBef>
                <a:spcPts val="600"/>
              </a:spcBef>
              <a:spcAft>
                <a:spcPts val="0"/>
              </a:spcAft>
              <a:buClr>
                <a:srgbClr val="FF0000"/>
              </a:buClr>
              <a:buSzPts val="3000"/>
              <a:buFont typeface="Arial"/>
              <a:buChar char="•"/>
            </a:pPr>
            <a:r>
              <a:rPr b="0" i="0" lang="en-US" sz="3000" u="none">
                <a:solidFill>
                  <a:srgbClr val="FF0000"/>
                </a:solidFill>
                <a:latin typeface="Calibri"/>
                <a:ea typeface="Calibri"/>
                <a:cs typeface="Calibri"/>
                <a:sym typeface="Calibri"/>
              </a:rPr>
              <a:t>Types of Photo detectors </a:t>
            </a:r>
            <a:endParaRPr/>
          </a:p>
          <a:p>
            <a:pPr indent="-342900" lvl="0" marL="342900" marR="0" rtl="0" algn="just">
              <a:lnSpc>
                <a:spcPct val="80000"/>
              </a:lnSpc>
              <a:spcBef>
                <a:spcPts val="600"/>
              </a:spcBef>
              <a:spcAft>
                <a:spcPts val="0"/>
              </a:spcAft>
              <a:buClr>
                <a:schemeClr val="dk1"/>
              </a:buClr>
              <a:buSzPts val="3000"/>
              <a:buFont typeface="Noto Sans Symbols"/>
              <a:buChar char="⮚"/>
            </a:pPr>
            <a:r>
              <a:rPr b="0" i="0" lang="en-US" sz="3000" u="none">
                <a:solidFill>
                  <a:schemeClr val="dk1"/>
                </a:solidFill>
                <a:latin typeface="Calibri"/>
                <a:ea typeface="Calibri"/>
                <a:cs typeface="Calibri"/>
                <a:sym typeface="Calibri"/>
              </a:rPr>
              <a:t>Photodiode, Photodiode Array, Light Dependent Resistor </a:t>
            </a:r>
            <a:endParaRPr/>
          </a:p>
          <a:p>
            <a:pPr indent="-342900" lvl="0" marL="342900" marR="0" rtl="0" algn="just">
              <a:lnSpc>
                <a:spcPct val="80000"/>
              </a:lnSpc>
              <a:spcBef>
                <a:spcPts val="600"/>
              </a:spcBef>
              <a:spcAft>
                <a:spcPts val="0"/>
              </a:spcAft>
              <a:buClr>
                <a:schemeClr val="dk1"/>
              </a:buClr>
              <a:buSzPts val="3000"/>
              <a:buFont typeface="Noto Sans Symbols"/>
              <a:buChar char="⮚"/>
            </a:pPr>
            <a:r>
              <a:rPr b="0" i="0" lang="en-US" sz="3000" u="none">
                <a:solidFill>
                  <a:schemeClr val="dk1"/>
                </a:solidFill>
                <a:latin typeface="Calibri"/>
                <a:ea typeface="Calibri"/>
                <a:cs typeface="Calibri"/>
                <a:sym typeface="Calibri"/>
              </a:rPr>
              <a:t>Avalanche Photodiode </a:t>
            </a:r>
            <a:endParaRPr/>
          </a:p>
          <a:p>
            <a:pPr indent="-342900" lvl="0" marL="342900" marR="0" rtl="0" algn="just">
              <a:lnSpc>
                <a:spcPct val="80000"/>
              </a:lnSpc>
              <a:spcBef>
                <a:spcPts val="600"/>
              </a:spcBef>
              <a:spcAft>
                <a:spcPts val="0"/>
              </a:spcAft>
              <a:buClr>
                <a:schemeClr val="dk1"/>
              </a:buClr>
              <a:buSzPts val="3000"/>
              <a:buFont typeface="Noto Sans Symbols"/>
              <a:buChar char="⮚"/>
            </a:pPr>
            <a:r>
              <a:rPr b="0" i="0" lang="en-US" sz="3000" u="none">
                <a:solidFill>
                  <a:schemeClr val="dk1"/>
                </a:solidFill>
                <a:latin typeface="Calibri"/>
                <a:ea typeface="Calibri"/>
                <a:cs typeface="Calibri"/>
                <a:sym typeface="Calibri"/>
              </a:rPr>
              <a:t>Photomultiplier Tube, Micro channel Plate, Image Intensifier </a:t>
            </a:r>
            <a:endParaRPr/>
          </a:p>
          <a:p>
            <a:pPr indent="-342900" lvl="0" marL="342900" marR="0" rtl="0" algn="just">
              <a:lnSpc>
                <a:spcPct val="80000"/>
              </a:lnSpc>
              <a:spcBef>
                <a:spcPts val="600"/>
              </a:spcBef>
              <a:spcAft>
                <a:spcPts val="0"/>
              </a:spcAft>
              <a:buClr>
                <a:schemeClr val="dk1"/>
              </a:buClr>
              <a:buSzPts val="3000"/>
              <a:buFont typeface="Noto Sans Symbols"/>
              <a:buChar char="⮚"/>
            </a:pPr>
            <a:r>
              <a:rPr b="0" i="0" lang="en-US" sz="3000" u="none">
                <a:solidFill>
                  <a:schemeClr val="dk1"/>
                </a:solidFill>
                <a:latin typeface="Calibri"/>
                <a:ea typeface="Calibri"/>
                <a:cs typeface="Calibri"/>
                <a:sym typeface="Calibri"/>
              </a:rPr>
              <a:t>Position Sensitive Detector </a:t>
            </a:r>
            <a:endParaRPr/>
          </a:p>
          <a:p>
            <a:pPr indent="-342900" lvl="0" marL="342900" marR="0" rtl="0" algn="just">
              <a:lnSpc>
                <a:spcPct val="80000"/>
              </a:lnSpc>
              <a:spcBef>
                <a:spcPts val="600"/>
              </a:spcBef>
              <a:spcAft>
                <a:spcPts val="0"/>
              </a:spcAft>
              <a:buClr>
                <a:schemeClr val="dk1"/>
              </a:buClr>
              <a:buSzPts val="3000"/>
              <a:buFont typeface="Noto Sans Symbols"/>
              <a:buChar char="⮚"/>
            </a:pPr>
            <a:r>
              <a:rPr b="0" i="0" lang="en-US" sz="3000" u="none">
                <a:solidFill>
                  <a:schemeClr val="dk1"/>
                </a:solidFill>
                <a:latin typeface="Calibri"/>
                <a:ea typeface="Calibri"/>
                <a:cs typeface="Calibri"/>
                <a:sym typeface="Calibri"/>
              </a:rPr>
              <a:t> CCD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79"/>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Calibri"/>
              <a:buNone/>
            </a:pPr>
            <a:r>
              <a:rPr b="0" i="0" lang="en-US" sz="4000" u="none">
                <a:solidFill>
                  <a:schemeClr val="dk1"/>
                </a:solidFill>
                <a:latin typeface="Calibri"/>
                <a:ea typeface="Calibri"/>
                <a:cs typeface="Calibri"/>
                <a:sym typeface="Calibri"/>
              </a:rPr>
              <a:t>Photo detector Requirements for Performance</a:t>
            </a:r>
            <a:endParaRPr/>
          </a:p>
        </p:txBody>
      </p:sp>
      <p:sp>
        <p:nvSpPr>
          <p:cNvPr id="618" name="Google Shape;618;p79"/>
          <p:cNvSpPr txBox="1"/>
          <p:nvPr>
            <p:ph idx="1" type="body"/>
          </p:nvPr>
        </p:nvSpPr>
        <p:spPr>
          <a:xfrm>
            <a:off x="457200" y="1639887"/>
            <a:ext cx="8229600" cy="4525962"/>
          </a:xfrm>
          <a:prstGeom prst="rect">
            <a:avLst/>
          </a:prstGeom>
          <a:noFill/>
          <a:ln>
            <a:noFill/>
          </a:ln>
        </p:spPr>
        <p:txBody>
          <a:bodyPr anchorCtr="0" anchor="t" bIns="45700" lIns="91425" spcFirstLastPara="1" rIns="91425" wrap="square" tIns="45700">
            <a:normAutofit/>
          </a:bodyPr>
          <a:lstStyle/>
          <a:p>
            <a:pPr indent="-342900" lvl="0" marL="342900" marR="0" rtl="0" algn="just">
              <a:lnSpc>
                <a:spcPct val="90000"/>
              </a:lnSpc>
              <a:spcBef>
                <a:spcPts val="0"/>
              </a:spcBef>
              <a:spcAft>
                <a:spcPts val="0"/>
              </a:spcAft>
              <a:buClr>
                <a:schemeClr val="dk1"/>
              </a:buClr>
              <a:buSzPts val="2700"/>
              <a:buFont typeface="Arial"/>
              <a:buChar char="•"/>
            </a:pPr>
            <a:r>
              <a:rPr b="0" i="0" lang="en-US" sz="2700" u="none">
                <a:solidFill>
                  <a:schemeClr val="dk1"/>
                </a:solidFill>
                <a:latin typeface="Calibri"/>
                <a:ea typeface="Calibri"/>
                <a:cs typeface="Calibri"/>
                <a:sym typeface="Calibri"/>
              </a:rPr>
              <a:t>High sensitivity at the operating wavelength of the source </a:t>
            </a:r>
            <a:endParaRPr/>
          </a:p>
          <a:p>
            <a:pPr indent="-342900" lvl="0" marL="342900" marR="0" rtl="0" algn="just">
              <a:lnSpc>
                <a:spcPct val="90000"/>
              </a:lnSpc>
              <a:spcBef>
                <a:spcPts val="540"/>
              </a:spcBef>
              <a:spcAft>
                <a:spcPts val="0"/>
              </a:spcAft>
              <a:buClr>
                <a:schemeClr val="dk1"/>
              </a:buClr>
              <a:buSzPts val="2700"/>
              <a:buFont typeface="Arial"/>
              <a:buChar char="•"/>
            </a:pPr>
            <a:r>
              <a:rPr b="0" i="0" lang="en-US" sz="2700" u="none">
                <a:solidFill>
                  <a:schemeClr val="dk1"/>
                </a:solidFill>
                <a:latin typeface="Calibri"/>
                <a:ea typeface="Calibri"/>
                <a:cs typeface="Calibri"/>
                <a:sym typeface="Calibri"/>
              </a:rPr>
              <a:t>Short response time to obtain a desirable bandwidth </a:t>
            </a:r>
            <a:endParaRPr/>
          </a:p>
          <a:p>
            <a:pPr indent="-342900" lvl="0" marL="342900" marR="0" rtl="0" algn="just">
              <a:lnSpc>
                <a:spcPct val="90000"/>
              </a:lnSpc>
              <a:spcBef>
                <a:spcPts val="540"/>
              </a:spcBef>
              <a:spcAft>
                <a:spcPts val="0"/>
              </a:spcAft>
              <a:buClr>
                <a:schemeClr val="dk1"/>
              </a:buClr>
              <a:buSzPts val="2700"/>
              <a:buFont typeface="Arial"/>
              <a:buChar char="•"/>
            </a:pPr>
            <a:r>
              <a:rPr b="0" i="0" lang="en-US" sz="2700" u="none">
                <a:solidFill>
                  <a:schemeClr val="dk1"/>
                </a:solidFill>
                <a:latin typeface="Calibri"/>
                <a:ea typeface="Calibri"/>
                <a:cs typeface="Calibri"/>
                <a:sym typeface="Calibri"/>
              </a:rPr>
              <a:t>Minimum noise contribution </a:t>
            </a:r>
            <a:endParaRPr/>
          </a:p>
          <a:p>
            <a:pPr indent="-342900" lvl="0" marL="342900" marR="0" rtl="0" algn="just">
              <a:lnSpc>
                <a:spcPct val="90000"/>
              </a:lnSpc>
              <a:spcBef>
                <a:spcPts val="540"/>
              </a:spcBef>
              <a:spcAft>
                <a:spcPts val="0"/>
              </a:spcAft>
              <a:buClr>
                <a:schemeClr val="dk1"/>
              </a:buClr>
              <a:buSzPts val="2700"/>
              <a:buFont typeface="Arial"/>
              <a:buChar char="•"/>
            </a:pPr>
            <a:r>
              <a:rPr b="0" i="0" lang="en-US" sz="2700" u="none">
                <a:solidFill>
                  <a:schemeClr val="dk1"/>
                </a:solidFill>
                <a:latin typeface="Calibri"/>
                <a:ea typeface="Calibri"/>
                <a:cs typeface="Calibri"/>
                <a:sym typeface="Calibri"/>
              </a:rPr>
              <a:t>Compatible size for efficient coupling and packaging </a:t>
            </a:r>
            <a:endParaRPr/>
          </a:p>
          <a:p>
            <a:pPr indent="-342900" lvl="0" marL="342900" marR="0" rtl="0" algn="just">
              <a:lnSpc>
                <a:spcPct val="90000"/>
              </a:lnSpc>
              <a:spcBef>
                <a:spcPts val="540"/>
              </a:spcBef>
              <a:spcAft>
                <a:spcPts val="0"/>
              </a:spcAft>
              <a:buClr>
                <a:schemeClr val="dk1"/>
              </a:buClr>
              <a:buSzPts val="2700"/>
              <a:buFont typeface="Arial"/>
              <a:buChar char="•"/>
            </a:pPr>
            <a:r>
              <a:rPr b="0" i="0" lang="en-US" sz="2700" u="none">
                <a:solidFill>
                  <a:schemeClr val="dk1"/>
                </a:solidFill>
                <a:latin typeface="Calibri"/>
                <a:ea typeface="Calibri"/>
                <a:cs typeface="Calibri"/>
                <a:sym typeface="Calibri"/>
              </a:rPr>
              <a:t>Linear response over a wide range of light intensity </a:t>
            </a:r>
            <a:endParaRPr/>
          </a:p>
          <a:p>
            <a:pPr indent="-342900" lvl="0" marL="342900" marR="0" rtl="0" algn="just">
              <a:lnSpc>
                <a:spcPct val="90000"/>
              </a:lnSpc>
              <a:spcBef>
                <a:spcPts val="540"/>
              </a:spcBef>
              <a:spcAft>
                <a:spcPts val="0"/>
              </a:spcAft>
              <a:buClr>
                <a:schemeClr val="dk1"/>
              </a:buClr>
              <a:buSzPts val="2700"/>
              <a:buFont typeface="Arial"/>
              <a:buChar char="•"/>
            </a:pPr>
            <a:r>
              <a:rPr b="0" i="0" lang="en-US" sz="2700" u="none">
                <a:solidFill>
                  <a:schemeClr val="dk1"/>
                </a:solidFill>
                <a:latin typeface="Calibri"/>
                <a:ea typeface="Calibri"/>
                <a:cs typeface="Calibri"/>
                <a:sym typeface="Calibri"/>
              </a:rPr>
              <a:t>Stability of performance characteristics </a:t>
            </a:r>
            <a:endParaRPr/>
          </a:p>
          <a:p>
            <a:pPr indent="-342900" lvl="0" marL="342900" marR="0" rtl="0" algn="just">
              <a:lnSpc>
                <a:spcPct val="90000"/>
              </a:lnSpc>
              <a:spcBef>
                <a:spcPts val="540"/>
              </a:spcBef>
              <a:spcAft>
                <a:spcPts val="0"/>
              </a:spcAft>
              <a:buClr>
                <a:schemeClr val="dk1"/>
              </a:buClr>
              <a:buSzPts val="2700"/>
              <a:buFont typeface="Arial"/>
              <a:buChar char="•"/>
            </a:pPr>
            <a:r>
              <a:rPr b="0" i="0" lang="en-US" sz="2700" u="none">
                <a:solidFill>
                  <a:schemeClr val="dk1"/>
                </a:solidFill>
                <a:latin typeface="Calibri"/>
                <a:ea typeface="Calibri"/>
                <a:cs typeface="Calibri"/>
                <a:sym typeface="Calibri"/>
              </a:rPr>
              <a:t>Low bias voltage </a:t>
            </a:r>
            <a:endParaRPr/>
          </a:p>
          <a:p>
            <a:pPr indent="-342900" lvl="0" marL="342900" marR="0" rtl="0" algn="just">
              <a:lnSpc>
                <a:spcPct val="90000"/>
              </a:lnSpc>
              <a:spcBef>
                <a:spcPts val="540"/>
              </a:spcBef>
              <a:spcAft>
                <a:spcPts val="0"/>
              </a:spcAft>
              <a:buClr>
                <a:schemeClr val="dk1"/>
              </a:buClr>
              <a:buSzPts val="2700"/>
              <a:buFont typeface="Arial"/>
              <a:buChar char="•"/>
            </a:pPr>
            <a:r>
              <a:rPr b="0" i="0" lang="en-US" sz="2700" u="none">
                <a:solidFill>
                  <a:schemeClr val="dk1"/>
                </a:solidFill>
                <a:latin typeface="Calibri"/>
                <a:ea typeface="Calibri"/>
                <a:cs typeface="Calibri"/>
                <a:sym typeface="Calibri"/>
              </a:rPr>
              <a:t>Low cost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8"/>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PHOTOLUMINESCENCE</a:t>
            </a:r>
            <a:endParaRPr/>
          </a:p>
        </p:txBody>
      </p:sp>
      <p:sp>
        <p:nvSpPr>
          <p:cNvPr id="142" name="Google Shape;142;p8"/>
          <p:cNvSpPr txBox="1"/>
          <p:nvPr>
            <p:ph idx="4294967295" type="body"/>
          </p:nvPr>
        </p:nvSpPr>
        <p:spPr>
          <a:xfrm>
            <a:off x="401637" y="1743075"/>
            <a:ext cx="7886700" cy="4351337"/>
          </a:xfrm>
          <a:prstGeom prst="rect">
            <a:avLst/>
          </a:prstGeom>
          <a:noFill/>
          <a:ln>
            <a:noFill/>
          </a:ln>
        </p:spPr>
        <p:txBody>
          <a:bodyPr anchorCtr="0" anchor="t" bIns="45700" lIns="91425" spcFirstLastPara="1" rIns="91425" wrap="square" tIns="45700">
            <a:normAutofit/>
          </a:bodyPr>
          <a:lstStyle/>
          <a:p>
            <a:pPr indent="-342900" lvl="0" marL="342900" marR="0" rtl="0" algn="just">
              <a:lnSpc>
                <a:spcPct val="80000"/>
              </a:lnSpc>
              <a:spcBef>
                <a:spcPts val="0"/>
              </a:spcBef>
              <a:spcAft>
                <a:spcPts val="0"/>
              </a:spcAft>
              <a:buClr>
                <a:srgbClr val="222222"/>
              </a:buClr>
              <a:buSzPts val="2000"/>
              <a:buFont typeface="Arial"/>
              <a:buChar char="•"/>
            </a:pPr>
            <a:r>
              <a:rPr b="0" i="0" lang="en-US" sz="2000" u="none">
                <a:solidFill>
                  <a:srgbClr val="222222"/>
                </a:solidFill>
                <a:latin typeface="Times New Roman"/>
                <a:ea typeface="Times New Roman"/>
                <a:cs typeface="Times New Roman"/>
                <a:sym typeface="Times New Roman"/>
              </a:rPr>
              <a:t>Photoluminescence in </a:t>
            </a:r>
            <a:r>
              <a:rPr b="1" i="0" lang="en-US" sz="2000" u="none">
                <a:solidFill>
                  <a:srgbClr val="4444CC"/>
                </a:solidFill>
                <a:latin typeface="Times New Roman"/>
                <a:ea typeface="Times New Roman"/>
                <a:cs typeface="Times New Roman"/>
                <a:sym typeface="Times New Roman"/>
              </a:rPr>
              <a:t>semiconductors</a:t>
            </a:r>
            <a:r>
              <a:rPr b="0" i="0" lang="en-US" sz="2000" u="none">
                <a:solidFill>
                  <a:srgbClr val="222222"/>
                </a:solidFill>
                <a:latin typeface="Times New Roman"/>
                <a:ea typeface="Times New Roman"/>
                <a:cs typeface="Times New Roman"/>
                <a:sym typeface="Times New Roman"/>
              </a:rPr>
              <a:t> and </a:t>
            </a:r>
            <a:r>
              <a:rPr b="1" i="0" lang="en-US" sz="2000" u="none">
                <a:solidFill>
                  <a:srgbClr val="4444CC"/>
                </a:solidFill>
                <a:latin typeface="Times New Roman"/>
                <a:ea typeface="Times New Roman"/>
                <a:cs typeface="Times New Roman"/>
                <a:sym typeface="Times New Roman"/>
              </a:rPr>
              <a:t>dielectrics</a:t>
            </a:r>
            <a:r>
              <a:rPr b="0" i="0" lang="en-US" sz="2000" u="none">
                <a:solidFill>
                  <a:srgbClr val="222222"/>
                </a:solidFill>
                <a:latin typeface="Times New Roman"/>
                <a:ea typeface="Times New Roman"/>
                <a:cs typeface="Times New Roman"/>
                <a:sym typeface="Times New Roman"/>
              </a:rPr>
              <a:t> can usually only occur for illumination of a substance with light which has a </a:t>
            </a:r>
            <a:r>
              <a:rPr b="1" i="0" lang="en-US" sz="2000" u="none">
                <a:solidFill>
                  <a:srgbClr val="4444CC"/>
                </a:solidFill>
                <a:latin typeface="Times New Roman"/>
                <a:ea typeface="Times New Roman"/>
                <a:cs typeface="Times New Roman"/>
                <a:sym typeface="Times New Roman"/>
              </a:rPr>
              <a:t>photon</a:t>
            </a:r>
            <a:r>
              <a:rPr b="0" i="0" lang="en-US" sz="2000" u="none">
                <a:solidFill>
                  <a:srgbClr val="222222"/>
                </a:solidFill>
                <a:latin typeface="Times New Roman"/>
                <a:ea typeface="Times New Roman"/>
                <a:cs typeface="Times New Roman"/>
                <a:sym typeface="Times New Roman"/>
              </a:rPr>
              <a:t> energy above the </a:t>
            </a:r>
            <a:r>
              <a:rPr b="1" i="0" lang="en-US" sz="2000" u="none">
                <a:solidFill>
                  <a:srgbClr val="4444CC"/>
                </a:solidFill>
                <a:latin typeface="Times New Roman"/>
                <a:ea typeface="Times New Roman"/>
                <a:cs typeface="Times New Roman"/>
                <a:sym typeface="Times New Roman"/>
              </a:rPr>
              <a:t>band gap energy</a:t>
            </a:r>
            <a:r>
              <a:rPr b="0" i="0" lang="en-US" sz="2000" u="none">
                <a:solidFill>
                  <a:srgbClr val="222222"/>
                </a:solidFill>
                <a:latin typeface="Times New Roman"/>
                <a:ea typeface="Times New Roman"/>
                <a:cs typeface="Times New Roman"/>
                <a:sym typeface="Times New Roman"/>
              </a:rPr>
              <a:t>. </a:t>
            </a:r>
            <a:endParaRPr/>
          </a:p>
          <a:p>
            <a:pPr indent="-342900" lvl="0" marL="342900" marR="0" rtl="0" algn="just">
              <a:lnSpc>
                <a:spcPct val="80000"/>
              </a:lnSpc>
              <a:spcBef>
                <a:spcPts val="400"/>
              </a:spcBef>
              <a:spcAft>
                <a:spcPts val="0"/>
              </a:spcAft>
              <a:buClr>
                <a:srgbClr val="222222"/>
              </a:buClr>
              <a:buSzPts val="2000"/>
              <a:buFont typeface="Arial"/>
              <a:buChar char="•"/>
            </a:pPr>
            <a:r>
              <a:rPr b="0" i="0" lang="en-US" sz="2000" u="none">
                <a:solidFill>
                  <a:srgbClr val="222222"/>
                </a:solidFill>
                <a:latin typeface="Times New Roman"/>
                <a:ea typeface="Times New Roman"/>
                <a:cs typeface="Times New Roman"/>
                <a:sym typeface="Times New Roman"/>
              </a:rPr>
              <a:t>The photoluminescence usually occurs for wavelengths around the band gap wavelength.</a:t>
            </a:r>
            <a:endParaRPr/>
          </a:p>
          <a:p>
            <a:pPr indent="-342900" lvl="0" marL="342900" marR="0" rtl="0" algn="just">
              <a:lnSpc>
                <a:spcPct val="80000"/>
              </a:lnSpc>
              <a:spcBef>
                <a:spcPts val="400"/>
              </a:spcBef>
              <a:spcAft>
                <a:spcPts val="0"/>
              </a:spcAft>
              <a:buClr>
                <a:srgbClr val="222222"/>
              </a:buClr>
              <a:buSzPts val="2000"/>
              <a:buFont typeface="Arial"/>
              <a:buChar char="•"/>
            </a:pPr>
            <a:r>
              <a:rPr b="0" i="0" lang="en-US" sz="2000" u="none">
                <a:solidFill>
                  <a:srgbClr val="222222"/>
                </a:solidFill>
                <a:latin typeface="Times New Roman"/>
                <a:ea typeface="Times New Roman"/>
                <a:cs typeface="Times New Roman"/>
                <a:sym typeface="Times New Roman"/>
              </a:rPr>
              <a:t>In many cases, photoluminescence occurs only with certain dopants or impurities in a material. </a:t>
            </a:r>
            <a:endParaRPr/>
          </a:p>
          <a:p>
            <a:pPr indent="-342900" lvl="0" marL="342900" marR="0" rtl="0" algn="just">
              <a:lnSpc>
                <a:spcPct val="80000"/>
              </a:lnSpc>
              <a:spcBef>
                <a:spcPts val="400"/>
              </a:spcBef>
              <a:spcAft>
                <a:spcPts val="0"/>
              </a:spcAft>
              <a:buClr>
                <a:srgbClr val="222222"/>
              </a:buClr>
              <a:buSzPts val="2000"/>
              <a:buFont typeface="Arial"/>
              <a:buChar char="•"/>
            </a:pPr>
            <a:r>
              <a:rPr b="0" i="0" lang="en-US" sz="2000" u="none">
                <a:solidFill>
                  <a:srgbClr val="222222"/>
                </a:solidFill>
                <a:latin typeface="Times New Roman"/>
                <a:ea typeface="Times New Roman"/>
                <a:cs typeface="Times New Roman"/>
                <a:sym typeface="Times New Roman"/>
              </a:rPr>
              <a:t>For example, fluorescence can occur when </a:t>
            </a:r>
            <a:r>
              <a:rPr b="1" i="0" lang="en-US" sz="2000" u="sng">
                <a:solidFill>
                  <a:srgbClr val="4444CC"/>
                </a:solidFill>
                <a:latin typeface="Calibri"/>
                <a:ea typeface="Calibri"/>
                <a:cs typeface="Calibri"/>
                <a:sym typeface="Calibri"/>
                <a:hlinkClick r:id="rId3">
                  <a:extLst>
                    <a:ext uri="{A12FA001-AC4F-418D-AE19-62706E023703}">
                      <ahyp:hlinkClr val="tx"/>
                    </a:ext>
                  </a:extLst>
                </a:hlinkClick>
              </a:rPr>
              <a:t>rare-earth-doped laser gai</a:t>
            </a:r>
            <a:r>
              <a:rPr b="1" i="0" lang="en-US" sz="2000" u="none">
                <a:solidFill>
                  <a:srgbClr val="4444CC"/>
                </a:solidFill>
                <a:latin typeface="Times New Roman"/>
                <a:ea typeface="Times New Roman"/>
                <a:cs typeface="Times New Roman"/>
                <a:sym typeface="Times New Roman"/>
              </a:rPr>
              <a:t>n media</a:t>
            </a:r>
            <a:r>
              <a:rPr b="0" i="0" lang="en-US" sz="2000" u="none">
                <a:solidFill>
                  <a:srgbClr val="222222"/>
                </a:solidFill>
                <a:latin typeface="Times New Roman"/>
                <a:ea typeface="Times New Roman"/>
                <a:cs typeface="Times New Roman"/>
                <a:sym typeface="Times New Roman"/>
              </a:rPr>
              <a:t> are </a:t>
            </a:r>
            <a:r>
              <a:rPr b="1" i="0" lang="en-US" sz="2000" u="none">
                <a:solidFill>
                  <a:srgbClr val="4444CC"/>
                </a:solidFill>
                <a:latin typeface="Times New Roman"/>
                <a:ea typeface="Times New Roman"/>
                <a:cs typeface="Times New Roman"/>
                <a:sym typeface="Times New Roman"/>
              </a:rPr>
              <a:t>pumped</a:t>
            </a:r>
            <a:r>
              <a:rPr b="0" i="0" lang="en-US" sz="2000" u="none">
                <a:solidFill>
                  <a:srgbClr val="222222"/>
                </a:solidFill>
                <a:latin typeface="Times New Roman"/>
                <a:ea typeface="Times New Roman"/>
                <a:cs typeface="Times New Roman"/>
                <a:sym typeface="Times New Roman"/>
              </a:rPr>
              <a:t> with light which can excite the rare earth ions. Here, the emission can occur in various wavelength bands corresponding to optical transitions of those ions. </a:t>
            </a:r>
            <a:endParaRPr/>
          </a:p>
          <a:p>
            <a:pPr indent="-342900" lvl="0" marL="342900" marR="0" rtl="0" algn="just">
              <a:lnSpc>
                <a:spcPct val="80000"/>
              </a:lnSpc>
              <a:spcBef>
                <a:spcPts val="400"/>
              </a:spcBef>
              <a:spcAft>
                <a:spcPts val="0"/>
              </a:spcAft>
              <a:buClr>
                <a:srgbClr val="222222"/>
              </a:buClr>
              <a:buSzPts val="2000"/>
              <a:buFont typeface="Arial"/>
              <a:buChar char="•"/>
            </a:pPr>
            <a:r>
              <a:rPr b="0" i="0" lang="en-US" sz="2000" u="none">
                <a:solidFill>
                  <a:srgbClr val="222222"/>
                </a:solidFill>
                <a:latin typeface="Times New Roman"/>
                <a:ea typeface="Times New Roman"/>
                <a:cs typeface="Times New Roman"/>
                <a:sym typeface="Times New Roman"/>
              </a:rPr>
              <a:t>One may obtain more than one </a:t>
            </a:r>
            <a:r>
              <a:rPr b="1" i="0" lang="en-US" sz="2000" u="none">
                <a:solidFill>
                  <a:srgbClr val="4444CC"/>
                </a:solidFill>
                <a:latin typeface="Times New Roman"/>
                <a:ea typeface="Times New Roman"/>
                <a:cs typeface="Times New Roman"/>
                <a:sym typeface="Times New Roman"/>
              </a:rPr>
              <a:t>photon</a:t>
            </a:r>
            <a:r>
              <a:rPr b="0" i="0" lang="en-US" sz="2000" u="none">
                <a:solidFill>
                  <a:srgbClr val="222222"/>
                </a:solidFill>
                <a:latin typeface="Times New Roman"/>
                <a:ea typeface="Times New Roman"/>
                <a:cs typeface="Times New Roman"/>
                <a:sym typeface="Times New Roman"/>
              </a:rPr>
              <a:t> per absorbed photon, when there is a cascade of transitions.</a:t>
            </a:r>
            <a:endParaRPr/>
          </a:p>
          <a:p>
            <a:pPr indent="-342900" lvl="0" marL="342900" marR="0" rtl="0" algn="just">
              <a:lnSpc>
                <a:spcPct val="80000"/>
              </a:lnSpc>
              <a:spcBef>
                <a:spcPts val="400"/>
              </a:spcBef>
              <a:spcAft>
                <a:spcPts val="0"/>
              </a:spcAft>
              <a:buClr>
                <a:srgbClr val="222222"/>
              </a:buClr>
              <a:buSzPts val="2000"/>
              <a:buFont typeface="Arial"/>
              <a:buChar char="•"/>
            </a:pPr>
            <a:r>
              <a:rPr b="0" i="0" lang="en-US" sz="2000" u="none">
                <a:solidFill>
                  <a:srgbClr val="222222"/>
                </a:solidFill>
                <a:latin typeface="Times New Roman"/>
                <a:ea typeface="Times New Roman"/>
                <a:cs typeface="Times New Roman"/>
                <a:sym typeface="Times New Roman"/>
              </a:rPr>
              <a:t>Photoluminescence may be largely suppressed (</a:t>
            </a:r>
            <a:r>
              <a:rPr b="1" i="0" lang="en-US" sz="2000" u="none">
                <a:solidFill>
                  <a:srgbClr val="4444CC"/>
                </a:solidFill>
                <a:latin typeface="Times New Roman"/>
                <a:ea typeface="Times New Roman"/>
                <a:cs typeface="Times New Roman"/>
                <a:sym typeface="Times New Roman"/>
              </a:rPr>
              <a:t>quenched</a:t>
            </a:r>
            <a:r>
              <a:rPr b="0" i="0" lang="en-US" sz="2000" u="none">
                <a:solidFill>
                  <a:srgbClr val="222222"/>
                </a:solidFill>
                <a:latin typeface="Times New Roman"/>
                <a:ea typeface="Times New Roman"/>
                <a:cs typeface="Times New Roman"/>
                <a:sym typeface="Times New Roman"/>
              </a:rPr>
              <a:t>) if there are fast </a:t>
            </a:r>
            <a:r>
              <a:rPr b="1" i="0" lang="en-US" sz="2000" u="none">
                <a:solidFill>
                  <a:srgbClr val="4444CC"/>
                </a:solidFill>
                <a:latin typeface="Times New Roman"/>
                <a:ea typeface="Times New Roman"/>
                <a:cs typeface="Times New Roman"/>
                <a:sym typeface="Times New Roman"/>
              </a:rPr>
              <a:t>non-radiative transitions</a:t>
            </a:r>
            <a:r>
              <a:rPr b="0" i="0" lang="en-US" sz="2000" u="none">
                <a:solidFill>
                  <a:srgbClr val="222222"/>
                </a:solidFill>
                <a:latin typeface="Times New Roman"/>
                <a:ea typeface="Times New Roman"/>
                <a:cs typeface="Times New Roman"/>
                <a:sym typeface="Times New Roman"/>
              </a:rPr>
              <a:t> to lower energy levels, leading to a very small </a:t>
            </a:r>
            <a:r>
              <a:rPr b="1" i="0" lang="en-US" sz="2000" u="none">
                <a:solidFill>
                  <a:srgbClr val="4444CC"/>
                </a:solidFill>
                <a:latin typeface="Times New Roman"/>
                <a:ea typeface="Times New Roman"/>
                <a:cs typeface="Times New Roman"/>
                <a:sym typeface="Times New Roman"/>
              </a:rPr>
              <a:t>lifetime</a:t>
            </a:r>
            <a:r>
              <a:rPr b="0" i="0" lang="en-US" sz="2000" u="none">
                <a:solidFill>
                  <a:srgbClr val="222222"/>
                </a:solidFill>
                <a:latin typeface="Times New Roman"/>
                <a:ea typeface="Times New Roman"/>
                <a:cs typeface="Times New Roman"/>
                <a:sym typeface="Times New Roman"/>
              </a:rPr>
              <a:t> of the excited levels..</a:t>
            </a:r>
            <a:endParaRPr/>
          </a:p>
          <a:p>
            <a:pPr indent="-215900" lvl="0" marL="342900" marR="0" rtl="0" algn="l">
              <a:spcBef>
                <a:spcPts val="400"/>
              </a:spcBef>
              <a:spcAft>
                <a:spcPts val="0"/>
              </a:spcAft>
              <a:buClr>
                <a:schemeClr val="dk1"/>
              </a:buClr>
              <a:buSzPts val="2000"/>
              <a:buFont typeface="Arial"/>
              <a:buNone/>
            </a:pPr>
            <a:r>
              <a:t/>
            </a:r>
            <a:endParaRPr b="0" i="0" sz="2000" u="none">
              <a:solidFill>
                <a:srgbClr val="222222"/>
              </a:solidFill>
              <a:latin typeface="Times New Roman"/>
              <a:ea typeface="Times New Roman"/>
              <a:cs typeface="Times New Roman"/>
              <a:sym typeface="Times New Roman"/>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80"/>
          <p:cNvSpPr txBox="1"/>
          <p:nvPr>
            <p:ph type="title"/>
          </p:nvPr>
        </p:nvSpPr>
        <p:spPr>
          <a:xfrm>
            <a:off x="457200" y="274637"/>
            <a:ext cx="8229600" cy="715962"/>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Calibri"/>
              <a:buNone/>
            </a:pPr>
            <a:r>
              <a:rPr b="0" i="0" lang="en-US" sz="4000" u="none">
                <a:solidFill>
                  <a:schemeClr val="dk1"/>
                </a:solidFill>
                <a:latin typeface="Calibri"/>
                <a:ea typeface="Calibri"/>
                <a:cs typeface="Calibri"/>
                <a:sym typeface="Calibri"/>
              </a:rPr>
              <a:t>Photo detection Mechanisms </a:t>
            </a:r>
            <a:br>
              <a:rPr b="0" i="0" lang="en-US" sz="4000" u="none">
                <a:solidFill>
                  <a:schemeClr val="dk1"/>
                </a:solidFill>
                <a:latin typeface="Calibri"/>
                <a:ea typeface="Calibri"/>
                <a:cs typeface="Calibri"/>
                <a:sym typeface="Calibri"/>
              </a:rPr>
            </a:br>
            <a:endParaRPr/>
          </a:p>
        </p:txBody>
      </p:sp>
      <p:sp>
        <p:nvSpPr>
          <p:cNvPr id="624" name="Google Shape;624;p80"/>
          <p:cNvSpPr txBox="1"/>
          <p:nvPr>
            <p:ph idx="1" type="body"/>
          </p:nvPr>
        </p:nvSpPr>
        <p:spPr>
          <a:xfrm>
            <a:off x="457200" y="914400"/>
            <a:ext cx="8229600" cy="5211762"/>
          </a:xfrm>
          <a:prstGeom prst="rect">
            <a:avLst/>
          </a:prstGeom>
          <a:noFill/>
          <a:ln>
            <a:noFill/>
          </a:ln>
        </p:spPr>
        <p:txBody>
          <a:bodyPr anchorCtr="0" anchor="t" bIns="45700" lIns="91425" spcFirstLastPara="1" rIns="91425" wrap="square" tIns="45700">
            <a:normAutofit/>
          </a:bodyPr>
          <a:lstStyle/>
          <a:p>
            <a:pPr indent="-342900" lvl="0" marL="342900" marR="0" rtl="0" algn="just">
              <a:lnSpc>
                <a:spcPct val="90000"/>
              </a:lnSpc>
              <a:spcBef>
                <a:spcPts val="0"/>
              </a:spcBef>
              <a:spcAft>
                <a:spcPts val="0"/>
              </a:spcAft>
              <a:buClr>
                <a:schemeClr val="dk1"/>
              </a:buClr>
              <a:buSzPts val="3200"/>
              <a:buFont typeface="Arial"/>
              <a:buChar char="•"/>
            </a:pPr>
            <a:r>
              <a:rPr b="0" i="0" lang="en-US" sz="3200" u="none">
                <a:solidFill>
                  <a:schemeClr val="dk1"/>
                </a:solidFill>
                <a:latin typeface="Calibri"/>
                <a:ea typeface="Calibri"/>
                <a:cs typeface="Calibri"/>
                <a:sym typeface="Calibri"/>
              </a:rPr>
              <a:t>Photodetector converts light (power) into electrical signals (photocurrent).</a:t>
            </a:r>
            <a:endParaRPr/>
          </a:p>
          <a:p>
            <a:pPr indent="-342900" lvl="0" marL="342900" marR="0" rtl="0" algn="just">
              <a:lnSpc>
                <a:spcPct val="90000"/>
              </a:lnSpc>
              <a:spcBef>
                <a:spcPts val="640"/>
              </a:spcBef>
              <a:spcAft>
                <a:spcPts val="0"/>
              </a:spcAft>
              <a:buClr>
                <a:schemeClr val="dk1"/>
              </a:buClr>
              <a:buSzPts val="3200"/>
              <a:buFont typeface="Arial"/>
              <a:buNone/>
            </a:pPr>
            <a:r>
              <a:rPr b="0" i="0" lang="en-US" sz="3200" u="none">
                <a:solidFill>
                  <a:schemeClr val="dk1"/>
                </a:solidFill>
                <a:latin typeface="Calibri"/>
                <a:ea typeface="Calibri"/>
                <a:cs typeface="Calibri"/>
                <a:sym typeface="Calibri"/>
              </a:rPr>
              <a:t>There are two distinct photo detection mechanisms </a:t>
            </a:r>
            <a:endParaRPr/>
          </a:p>
          <a:p>
            <a:pPr indent="-342900" lvl="0" marL="342900" marR="0" rtl="0" algn="just">
              <a:lnSpc>
                <a:spcPct val="90000"/>
              </a:lnSpc>
              <a:spcBef>
                <a:spcPts val="640"/>
              </a:spcBef>
              <a:spcAft>
                <a:spcPts val="0"/>
              </a:spcAft>
              <a:buClr>
                <a:schemeClr val="dk1"/>
              </a:buClr>
              <a:buSzPts val="3200"/>
              <a:buFont typeface="Arial"/>
              <a:buNone/>
            </a:pPr>
            <a:r>
              <a:rPr b="0" i="0" lang="en-US" sz="3200" u="none">
                <a:solidFill>
                  <a:schemeClr val="dk1"/>
                </a:solidFill>
                <a:latin typeface="Calibri"/>
                <a:ea typeface="Calibri"/>
                <a:cs typeface="Calibri"/>
                <a:sym typeface="Calibri"/>
              </a:rPr>
              <a:t>1. External photoelectric effect :</a:t>
            </a:r>
            <a:endParaRPr/>
          </a:p>
          <a:p>
            <a:pPr indent="-285750" lvl="1" marL="742950" marR="0" rtl="0" algn="just">
              <a:lnSpc>
                <a:spcPct val="90000"/>
              </a:lnSpc>
              <a:spcBef>
                <a:spcPts val="56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 Photomultiplier Tubes (PMT) </a:t>
            </a:r>
            <a:endParaRPr/>
          </a:p>
          <a:p>
            <a:pPr indent="-342900" lvl="0" marL="342900" marR="0" rtl="0" algn="just">
              <a:lnSpc>
                <a:spcPct val="90000"/>
              </a:lnSpc>
              <a:spcBef>
                <a:spcPts val="640"/>
              </a:spcBef>
              <a:spcAft>
                <a:spcPts val="0"/>
              </a:spcAft>
              <a:buClr>
                <a:schemeClr val="dk1"/>
              </a:buClr>
              <a:buSzPts val="3200"/>
              <a:buFont typeface="Arial"/>
              <a:buNone/>
            </a:pPr>
            <a:r>
              <a:rPr b="0" i="0" lang="en-US" sz="3200" u="none">
                <a:solidFill>
                  <a:schemeClr val="dk1"/>
                </a:solidFill>
                <a:latin typeface="Calibri"/>
                <a:ea typeface="Calibri"/>
                <a:cs typeface="Calibri"/>
                <a:sym typeface="Calibri"/>
              </a:rPr>
              <a:t>2. Internal photoelectric effect : </a:t>
            </a:r>
            <a:endParaRPr/>
          </a:p>
          <a:p>
            <a:pPr indent="-285750" lvl="1" marL="742950" marR="0" rtl="0" algn="just">
              <a:lnSpc>
                <a:spcPct val="90000"/>
              </a:lnSpc>
              <a:spcBef>
                <a:spcPts val="56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PN junction photodiodes </a:t>
            </a:r>
            <a:endParaRPr/>
          </a:p>
          <a:p>
            <a:pPr indent="-285750" lvl="1" marL="742950" marR="0" rtl="0" algn="just">
              <a:lnSpc>
                <a:spcPct val="90000"/>
              </a:lnSpc>
              <a:spcBef>
                <a:spcPts val="56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PIN photodiodes </a:t>
            </a:r>
            <a:endParaRPr/>
          </a:p>
          <a:p>
            <a:pPr indent="-285750" lvl="1" marL="742950" marR="0" rtl="0" algn="just">
              <a:lnSpc>
                <a:spcPct val="90000"/>
              </a:lnSpc>
              <a:spcBef>
                <a:spcPts val="56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Avalanche photodiodes</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81"/>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Photo detection Mechanisms</a:t>
            </a:r>
            <a:endParaRPr/>
          </a:p>
        </p:txBody>
      </p:sp>
      <p:sp>
        <p:nvSpPr>
          <p:cNvPr id="630" name="Google Shape;630;p81"/>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p>
            <a:pPr indent="-514350" lvl="0" marL="514350" marR="0" rtl="0" algn="just">
              <a:lnSpc>
                <a:spcPct val="100000"/>
              </a:lnSpc>
              <a:spcBef>
                <a:spcPts val="0"/>
              </a:spcBef>
              <a:spcAft>
                <a:spcPts val="0"/>
              </a:spcAft>
              <a:buClr>
                <a:schemeClr val="dk1"/>
              </a:buClr>
              <a:buSzPts val="3200"/>
              <a:buFont typeface="Arial"/>
              <a:buAutoNum type="arabicPeriod"/>
            </a:pPr>
            <a:r>
              <a:rPr b="0" i="0" lang="en-US" sz="3200" u="none">
                <a:solidFill>
                  <a:schemeClr val="dk1"/>
                </a:solidFill>
                <a:latin typeface="Calibri"/>
                <a:ea typeface="Calibri"/>
                <a:cs typeface="Calibri"/>
                <a:sym typeface="Calibri"/>
              </a:rPr>
              <a:t>External photoelectric effect</a:t>
            </a:r>
            <a:endParaRPr/>
          </a:p>
          <a:p>
            <a:pPr indent="-514350" lvl="0" marL="514350" marR="0" rtl="0" algn="just">
              <a:lnSpc>
                <a:spcPct val="100000"/>
              </a:lnSpc>
              <a:spcBef>
                <a:spcPts val="640"/>
              </a:spcBef>
              <a:spcAft>
                <a:spcPts val="0"/>
              </a:spcAft>
              <a:buClr>
                <a:schemeClr val="dk1"/>
              </a:buClr>
              <a:buSzPts val="3200"/>
              <a:buFont typeface="Arial"/>
              <a:buNone/>
            </a:pPr>
            <a:r>
              <a:rPr b="0" i="0" lang="en-US" sz="3200" u="none">
                <a:solidFill>
                  <a:schemeClr val="dk1"/>
                </a:solidFill>
                <a:latin typeface="Calibri"/>
                <a:ea typeface="Calibri"/>
                <a:cs typeface="Calibri"/>
                <a:sym typeface="Calibri"/>
              </a:rPr>
              <a:t>      Electrons become free from the metal surface by energy absorption obtained by streams of incident photons. </a:t>
            </a:r>
            <a:endParaRPr/>
          </a:p>
          <a:p>
            <a:pPr indent="-514350" lvl="0" marL="514350" marR="0" rtl="0" algn="just">
              <a:lnSpc>
                <a:spcPct val="100000"/>
              </a:lnSpc>
              <a:spcBef>
                <a:spcPts val="640"/>
              </a:spcBef>
              <a:spcAft>
                <a:spcPts val="0"/>
              </a:spcAft>
              <a:buClr>
                <a:schemeClr val="dk1"/>
              </a:buClr>
              <a:buSzPts val="3200"/>
              <a:buFont typeface="Arial"/>
              <a:buNone/>
            </a:pPr>
            <a:r>
              <a:rPr b="0" i="0" lang="en-US" sz="3200" u="none">
                <a:solidFill>
                  <a:schemeClr val="dk1"/>
                </a:solidFill>
                <a:latin typeface="Calibri"/>
                <a:ea typeface="Calibri"/>
                <a:cs typeface="Calibri"/>
                <a:sym typeface="Calibri"/>
              </a:rPr>
              <a:t>2. Internal photoelectric effect</a:t>
            </a:r>
            <a:endParaRPr/>
          </a:p>
          <a:p>
            <a:pPr indent="-514350" lvl="0" marL="514350" marR="0" rtl="0" algn="just">
              <a:lnSpc>
                <a:spcPct val="100000"/>
              </a:lnSpc>
              <a:spcBef>
                <a:spcPts val="640"/>
              </a:spcBef>
              <a:spcAft>
                <a:spcPts val="0"/>
              </a:spcAft>
              <a:buClr>
                <a:schemeClr val="dk1"/>
              </a:buClr>
              <a:buSzPts val="3200"/>
              <a:buFont typeface="Arial"/>
              <a:buNone/>
            </a:pPr>
            <a:r>
              <a:rPr b="0" i="0" lang="en-US" sz="3200" u="none">
                <a:solidFill>
                  <a:schemeClr val="dk1"/>
                </a:solidFill>
                <a:latin typeface="Calibri"/>
                <a:ea typeface="Calibri"/>
                <a:cs typeface="Calibri"/>
                <a:sym typeface="Calibri"/>
              </a:rPr>
              <a:t>      Free charge carriers are generated by absorption of incident photons in semiconductor junction detectors.</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82"/>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Calibri"/>
              <a:buNone/>
            </a:pPr>
            <a:r>
              <a:rPr b="0" i="0" lang="en-US" sz="4000" u="none">
                <a:solidFill>
                  <a:schemeClr val="dk1"/>
                </a:solidFill>
                <a:latin typeface="Calibri"/>
                <a:ea typeface="Calibri"/>
                <a:cs typeface="Calibri"/>
                <a:sym typeface="Calibri"/>
              </a:rPr>
              <a:t>Principle of Photodetection (In Semiconductor)</a:t>
            </a:r>
            <a:endParaRPr/>
          </a:p>
        </p:txBody>
      </p:sp>
      <p:sp>
        <p:nvSpPr>
          <p:cNvPr id="636" name="Google Shape;636;p82"/>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rmAutofit/>
          </a:bodyPr>
          <a:lstStyle/>
          <a:p>
            <a:pPr indent="-342900" lvl="0" marL="342900" marR="0" rtl="0" algn="just">
              <a:lnSpc>
                <a:spcPct val="90000"/>
              </a:lnSpc>
              <a:spcBef>
                <a:spcPts val="0"/>
              </a:spcBef>
              <a:spcAft>
                <a:spcPts val="0"/>
              </a:spcAft>
              <a:buClr>
                <a:schemeClr val="dk1"/>
              </a:buClr>
              <a:buSzPts val="3000"/>
              <a:buFont typeface="Arial"/>
              <a:buChar char="•"/>
            </a:pPr>
            <a:r>
              <a:rPr b="0" i="0" lang="en-US" sz="3000" u="none">
                <a:solidFill>
                  <a:schemeClr val="dk1"/>
                </a:solidFill>
                <a:latin typeface="Calibri"/>
                <a:ea typeface="Calibri"/>
                <a:cs typeface="Calibri"/>
                <a:sym typeface="Calibri"/>
              </a:rPr>
              <a:t>In semiconductors, conduction band and valence band are separated by a forbidden band gap. </a:t>
            </a:r>
            <a:endParaRPr/>
          </a:p>
          <a:p>
            <a:pPr indent="-342900" lvl="0" marL="342900" marR="0" rtl="0" algn="just">
              <a:lnSpc>
                <a:spcPct val="90000"/>
              </a:lnSpc>
              <a:spcBef>
                <a:spcPts val="600"/>
              </a:spcBef>
              <a:spcAft>
                <a:spcPts val="0"/>
              </a:spcAft>
              <a:buClr>
                <a:schemeClr val="dk1"/>
              </a:buClr>
              <a:buSzPts val="3000"/>
              <a:buFont typeface="Arial"/>
              <a:buChar char="•"/>
            </a:pPr>
            <a:r>
              <a:rPr b="0" i="0" lang="en-US" sz="3000" u="none">
                <a:solidFill>
                  <a:schemeClr val="dk1"/>
                </a:solidFill>
                <a:latin typeface="Calibri"/>
                <a:ea typeface="Calibri"/>
                <a:cs typeface="Calibri"/>
                <a:sym typeface="Calibri"/>
              </a:rPr>
              <a:t> Electrons at the val</a:t>
            </a:r>
            <a:r>
              <a:rPr lang="en-US" sz="3000"/>
              <a:t>e</a:t>
            </a:r>
            <a:r>
              <a:rPr b="0" i="0" lang="en-US" sz="3000" u="none">
                <a:solidFill>
                  <a:schemeClr val="dk1"/>
                </a:solidFill>
                <a:latin typeface="Calibri"/>
                <a:ea typeface="Calibri"/>
                <a:cs typeface="Calibri"/>
                <a:sym typeface="Calibri"/>
              </a:rPr>
              <a:t>nce band are bound. The electrons in the conduction band are free and when small voltage is applied they move and causes current flow </a:t>
            </a:r>
            <a:endParaRPr/>
          </a:p>
          <a:p>
            <a:pPr indent="-342900" lvl="0" marL="342900" marR="0" rtl="0" algn="just">
              <a:lnSpc>
                <a:spcPct val="90000"/>
              </a:lnSpc>
              <a:spcBef>
                <a:spcPts val="600"/>
              </a:spcBef>
              <a:spcAft>
                <a:spcPts val="0"/>
              </a:spcAft>
              <a:buClr>
                <a:schemeClr val="dk1"/>
              </a:buClr>
              <a:buSzPts val="3000"/>
              <a:buFont typeface="Arial"/>
              <a:buChar char="•"/>
            </a:pPr>
            <a:r>
              <a:rPr b="0" i="0" lang="en-US" sz="3000" u="none">
                <a:solidFill>
                  <a:schemeClr val="dk1"/>
                </a:solidFill>
                <a:latin typeface="Calibri"/>
                <a:ea typeface="Calibri"/>
                <a:cs typeface="Calibri"/>
                <a:sym typeface="Calibri"/>
              </a:rPr>
              <a:t>Populating the conduction band with electrons causes the semiconductor to conduct current.</a:t>
            </a:r>
            <a:endParaRPr/>
          </a:p>
          <a:p>
            <a:pPr indent="-342900" lvl="0" marL="342900" marR="0" rtl="0" algn="just">
              <a:lnSpc>
                <a:spcPct val="90000"/>
              </a:lnSpc>
              <a:spcBef>
                <a:spcPts val="600"/>
              </a:spcBef>
              <a:spcAft>
                <a:spcPts val="0"/>
              </a:spcAft>
              <a:buClr>
                <a:schemeClr val="dk1"/>
              </a:buClr>
              <a:buSzPts val="3000"/>
              <a:buFont typeface="Arial"/>
              <a:buChar char="•"/>
            </a:pPr>
            <a:r>
              <a:rPr b="0" i="0" lang="en-US" sz="3000" u="none">
                <a:solidFill>
                  <a:schemeClr val="dk1"/>
                </a:solidFill>
                <a:latin typeface="Calibri"/>
                <a:ea typeface="Calibri"/>
                <a:cs typeface="Calibri"/>
                <a:sym typeface="Calibri"/>
              </a:rPr>
              <a:t> The value of band gap Eg determines the conductive properties of semiconductor</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pic>
        <p:nvPicPr>
          <p:cNvPr id="641" name="Google Shape;641;p83"/>
          <p:cNvPicPr preferRelativeResize="0"/>
          <p:nvPr/>
        </p:nvPicPr>
        <p:blipFill rotWithShape="1">
          <a:blip r:embed="rId3">
            <a:alphaModFix/>
          </a:blip>
          <a:srcRect b="0" l="0" r="0" t="0"/>
          <a:stretch/>
        </p:blipFill>
        <p:spPr>
          <a:xfrm>
            <a:off x="1143000" y="1600200"/>
            <a:ext cx="7073900" cy="3381375"/>
          </a:xfrm>
          <a:prstGeom prst="rect">
            <a:avLst/>
          </a:prstGeom>
          <a:noFill/>
          <a:ln>
            <a:noFill/>
          </a:ln>
        </p:spPr>
      </p:pic>
      <p:sp>
        <p:nvSpPr>
          <p:cNvPr id="642" name="Google Shape;642;p83"/>
          <p:cNvSpPr txBox="1"/>
          <p:nvPr/>
        </p:nvSpPr>
        <p:spPr>
          <a:xfrm>
            <a:off x="395287" y="5516562"/>
            <a:ext cx="8280400" cy="9159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The high electric field present in the depletion region causes photo-generated carriers to </a:t>
            </a:r>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Separate and be collected across the reverse –biased junction. This give rise to a current </a:t>
            </a:r>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Flow in an external circuit, known as </a:t>
            </a:r>
            <a:r>
              <a:rPr b="1" i="0" lang="en-US" sz="1800" u="none">
                <a:solidFill>
                  <a:schemeClr val="dk1"/>
                </a:solidFill>
                <a:latin typeface="Times New Roman"/>
                <a:ea typeface="Times New Roman"/>
                <a:cs typeface="Times New Roman"/>
                <a:sym typeface="Times New Roman"/>
              </a:rPr>
              <a:t>photocurrent</a:t>
            </a:r>
            <a:r>
              <a:rPr b="0" i="0" lang="en-US" sz="1800" u="none">
                <a:solidFill>
                  <a:schemeClr val="dk1"/>
                </a:solidFill>
                <a:latin typeface="Calibri"/>
                <a:ea typeface="Calibri"/>
                <a:cs typeface="Calibri"/>
                <a:sym typeface="Calibri"/>
              </a:rPr>
              <a:t>. </a:t>
            </a:r>
            <a:endParaRPr/>
          </a:p>
        </p:txBody>
      </p:sp>
      <p:sp>
        <p:nvSpPr>
          <p:cNvPr id="643" name="Google Shape;643;p83"/>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PIN PHOTODIODE</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84"/>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2800"/>
              <a:buFont typeface="Times New Roman"/>
              <a:buNone/>
            </a:pPr>
            <a:r>
              <a:rPr b="0" i="0" lang="en-US" sz="2800" u="none">
                <a:solidFill>
                  <a:schemeClr val="accent2"/>
                </a:solidFill>
                <a:latin typeface="Times New Roman"/>
                <a:ea typeface="Times New Roman"/>
                <a:cs typeface="Times New Roman"/>
                <a:sym typeface="Times New Roman"/>
              </a:rPr>
              <a:t>Energy-Band diagram for a </a:t>
            </a:r>
            <a:r>
              <a:rPr b="0" i="1" lang="en-US" sz="2800" u="none">
                <a:solidFill>
                  <a:schemeClr val="accent2"/>
                </a:solidFill>
                <a:latin typeface="Times New Roman"/>
                <a:ea typeface="Times New Roman"/>
                <a:cs typeface="Times New Roman"/>
                <a:sym typeface="Times New Roman"/>
              </a:rPr>
              <a:t>pin</a:t>
            </a:r>
            <a:r>
              <a:rPr b="0" i="0" lang="en-US" sz="2800" u="none">
                <a:solidFill>
                  <a:schemeClr val="accent2"/>
                </a:solidFill>
                <a:latin typeface="Times New Roman"/>
                <a:ea typeface="Times New Roman"/>
                <a:cs typeface="Times New Roman"/>
                <a:sym typeface="Times New Roman"/>
              </a:rPr>
              <a:t> photodiode</a:t>
            </a:r>
            <a:endParaRPr/>
          </a:p>
        </p:txBody>
      </p:sp>
      <p:pic>
        <p:nvPicPr>
          <p:cNvPr id="649" name="Google Shape;649;p84"/>
          <p:cNvPicPr preferRelativeResize="0"/>
          <p:nvPr>
            <p:ph idx="1" type="body"/>
          </p:nvPr>
        </p:nvPicPr>
        <p:blipFill rotWithShape="1">
          <a:blip r:embed="rId3">
            <a:alphaModFix/>
          </a:blip>
          <a:srcRect b="0" l="0" r="0" t="0"/>
          <a:stretch/>
        </p:blipFill>
        <p:spPr>
          <a:xfrm>
            <a:off x="1476375" y="1989137"/>
            <a:ext cx="6067425" cy="37147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85"/>
          <p:cNvSpPr txBox="1"/>
          <p:nvPr>
            <p:ph type="title"/>
          </p:nvPr>
        </p:nvSpPr>
        <p:spPr>
          <a:xfrm>
            <a:off x="457200" y="274637"/>
            <a:ext cx="8229600" cy="706437"/>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2800"/>
              <a:buFont typeface="Times New Roman"/>
              <a:buNone/>
            </a:pPr>
            <a:r>
              <a:rPr b="0" i="0" lang="en-US" sz="2800" u="none">
                <a:solidFill>
                  <a:schemeClr val="accent2"/>
                </a:solidFill>
                <a:latin typeface="Times New Roman"/>
                <a:ea typeface="Times New Roman"/>
                <a:cs typeface="Times New Roman"/>
                <a:sym typeface="Times New Roman"/>
              </a:rPr>
              <a:t>Photocurrent</a:t>
            </a:r>
            <a:endParaRPr/>
          </a:p>
        </p:txBody>
      </p:sp>
      <p:sp>
        <p:nvSpPr>
          <p:cNvPr id="655" name="Google Shape;655;p85"/>
          <p:cNvSpPr txBox="1"/>
          <p:nvPr>
            <p:ph idx="1" type="body"/>
          </p:nvPr>
        </p:nvSpPr>
        <p:spPr>
          <a:xfrm>
            <a:off x="457200" y="981075"/>
            <a:ext cx="8229600" cy="5472112"/>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Times New Roman"/>
                <a:ea typeface="Times New Roman"/>
                <a:cs typeface="Times New Roman"/>
                <a:sym typeface="Times New Roman"/>
              </a:rPr>
              <a:t>Optical power absorbed,       in the depletion region can be written in terms of incident optical power,      :</a:t>
            </a:r>
            <a:endParaRPr/>
          </a:p>
          <a:p>
            <a:pPr indent="-215900" lvl="0" marL="342900" rtl="0" algn="l">
              <a:lnSpc>
                <a:spcPct val="100000"/>
              </a:lnSpc>
              <a:spcBef>
                <a:spcPts val="400"/>
              </a:spcBef>
              <a:spcAft>
                <a:spcPts val="0"/>
              </a:spcAft>
              <a:buClr>
                <a:schemeClr val="dk1"/>
              </a:buClr>
              <a:buSzPts val="2000"/>
              <a:buFont typeface="Arial"/>
              <a:buNone/>
            </a:pPr>
            <a:r>
              <a:t/>
            </a:r>
            <a:endParaRPr b="0" i="0" sz="2000" u="none">
              <a:solidFill>
                <a:schemeClr val="dk1"/>
              </a:solidFill>
              <a:latin typeface="Times New Roman"/>
              <a:ea typeface="Times New Roman"/>
              <a:cs typeface="Times New Roman"/>
              <a:sym typeface="Times New Roman"/>
            </a:endParaRPr>
          </a:p>
          <a:p>
            <a:pPr indent="-215900" lvl="0" marL="342900" rtl="0" algn="l">
              <a:lnSpc>
                <a:spcPct val="100000"/>
              </a:lnSpc>
              <a:spcBef>
                <a:spcPts val="400"/>
              </a:spcBef>
              <a:spcAft>
                <a:spcPts val="0"/>
              </a:spcAft>
              <a:buClr>
                <a:schemeClr val="dk1"/>
              </a:buClr>
              <a:buSzPts val="2000"/>
              <a:buFont typeface="Arial"/>
              <a:buNone/>
            </a:pPr>
            <a:r>
              <a:t/>
            </a:r>
            <a:endParaRPr b="0" i="0" sz="2000" u="none">
              <a:solidFill>
                <a:schemeClr val="dk1"/>
              </a:solidFill>
              <a:latin typeface="Times New Roman"/>
              <a:ea typeface="Times New Roman"/>
              <a:cs typeface="Times New Roman"/>
              <a:sym typeface="Times New Roman"/>
            </a:endParaRPr>
          </a:p>
          <a:p>
            <a:pPr indent="-215900" lvl="0" marL="342900" rtl="0" algn="l">
              <a:lnSpc>
                <a:spcPct val="100000"/>
              </a:lnSpc>
              <a:spcBef>
                <a:spcPts val="400"/>
              </a:spcBef>
              <a:spcAft>
                <a:spcPts val="0"/>
              </a:spcAft>
              <a:buClr>
                <a:schemeClr val="dk1"/>
              </a:buClr>
              <a:buSzPts val="2000"/>
              <a:buFont typeface="Arial"/>
              <a:buNone/>
            </a:pPr>
            <a:r>
              <a:t/>
            </a:r>
            <a:endParaRPr b="0" i="0" sz="2000" u="none">
              <a:solidFill>
                <a:schemeClr val="dk1"/>
              </a:solidFill>
              <a:latin typeface="Times New Roman"/>
              <a:ea typeface="Times New Roman"/>
              <a:cs typeface="Times New Roman"/>
              <a:sym typeface="Times New Roman"/>
            </a:endParaRPr>
          </a:p>
          <a:p>
            <a:pPr indent="-342900" lvl="0" marL="342900" rtl="0" algn="l">
              <a:lnSpc>
                <a:spcPct val="100000"/>
              </a:lnSpc>
              <a:spcBef>
                <a:spcPts val="400"/>
              </a:spcBef>
              <a:spcAft>
                <a:spcPts val="0"/>
              </a:spcAft>
              <a:buClr>
                <a:schemeClr val="dk1"/>
              </a:buClr>
              <a:buSzPts val="2000"/>
              <a:buFont typeface="Arial"/>
              <a:buChar char="•"/>
            </a:pPr>
            <a:r>
              <a:rPr b="0" i="0" lang="en-US" sz="2000" u="none">
                <a:solidFill>
                  <a:schemeClr val="dk1"/>
                </a:solidFill>
                <a:latin typeface="Times New Roman"/>
                <a:ea typeface="Times New Roman"/>
                <a:cs typeface="Times New Roman"/>
                <a:sym typeface="Times New Roman"/>
              </a:rPr>
              <a:t>Absorption coefficient          strongly depends on wavelength. The upper wavelength cutoff for any semiconductor can be determined by its energy gap as follows:  </a:t>
            </a:r>
            <a:endParaRPr/>
          </a:p>
          <a:p>
            <a:pPr indent="-215900" lvl="0" marL="342900" rtl="0" algn="l">
              <a:lnSpc>
                <a:spcPct val="100000"/>
              </a:lnSpc>
              <a:spcBef>
                <a:spcPts val="400"/>
              </a:spcBef>
              <a:spcAft>
                <a:spcPts val="0"/>
              </a:spcAft>
              <a:buClr>
                <a:schemeClr val="dk1"/>
              </a:buClr>
              <a:buSzPts val="2000"/>
              <a:buFont typeface="Arial"/>
              <a:buNone/>
            </a:pPr>
            <a:r>
              <a:t/>
            </a:r>
            <a:endParaRPr b="0" i="0" sz="2000" u="none">
              <a:solidFill>
                <a:schemeClr val="dk1"/>
              </a:solidFill>
              <a:latin typeface="Times New Roman"/>
              <a:ea typeface="Times New Roman"/>
              <a:cs typeface="Times New Roman"/>
              <a:sym typeface="Times New Roman"/>
            </a:endParaRPr>
          </a:p>
          <a:p>
            <a:pPr indent="-215900" lvl="0" marL="342900" rtl="0" algn="l">
              <a:lnSpc>
                <a:spcPct val="100000"/>
              </a:lnSpc>
              <a:spcBef>
                <a:spcPts val="400"/>
              </a:spcBef>
              <a:spcAft>
                <a:spcPts val="0"/>
              </a:spcAft>
              <a:buClr>
                <a:schemeClr val="dk1"/>
              </a:buClr>
              <a:buSzPts val="2000"/>
              <a:buFont typeface="Arial"/>
              <a:buNone/>
            </a:pPr>
            <a:r>
              <a:t/>
            </a:r>
            <a:endParaRPr b="0" i="0" sz="2000" u="none">
              <a:solidFill>
                <a:schemeClr val="dk1"/>
              </a:solidFill>
              <a:latin typeface="Times New Roman"/>
              <a:ea typeface="Times New Roman"/>
              <a:cs typeface="Times New Roman"/>
              <a:sym typeface="Times New Roman"/>
            </a:endParaRPr>
          </a:p>
          <a:p>
            <a:pPr indent="-215900" lvl="0" marL="342900" rtl="0" algn="l">
              <a:lnSpc>
                <a:spcPct val="100000"/>
              </a:lnSpc>
              <a:spcBef>
                <a:spcPts val="400"/>
              </a:spcBef>
              <a:spcAft>
                <a:spcPts val="0"/>
              </a:spcAft>
              <a:buClr>
                <a:schemeClr val="dk1"/>
              </a:buClr>
              <a:buSzPts val="2000"/>
              <a:buFont typeface="Arial"/>
              <a:buNone/>
            </a:pPr>
            <a:r>
              <a:t/>
            </a:r>
            <a:endParaRPr b="0" i="0" sz="2000" u="none">
              <a:solidFill>
                <a:schemeClr val="dk1"/>
              </a:solidFill>
              <a:latin typeface="Times New Roman"/>
              <a:ea typeface="Times New Roman"/>
              <a:cs typeface="Times New Roman"/>
              <a:sym typeface="Times New Roman"/>
            </a:endParaRPr>
          </a:p>
          <a:p>
            <a:pPr indent="-342900" lvl="0" marL="342900" rtl="0" algn="l">
              <a:lnSpc>
                <a:spcPct val="100000"/>
              </a:lnSpc>
              <a:spcBef>
                <a:spcPts val="400"/>
              </a:spcBef>
              <a:spcAft>
                <a:spcPts val="0"/>
              </a:spcAft>
              <a:buClr>
                <a:schemeClr val="dk1"/>
              </a:buClr>
              <a:buSzPts val="2000"/>
              <a:buFont typeface="Arial"/>
              <a:buChar char="•"/>
            </a:pPr>
            <a:r>
              <a:rPr b="0" i="0" lang="en-US" sz="2000" u="none">
                <a:solidFill>
                  <a:schemeClr val="dk1"/>
                </a:solidFill>
                <a:latin typeface="Times New Roman"/>
                <a:ea typeface="Times New Roman"/>
                <a:cs typeface="Times New Roman"/>
                <a:sym typeface="Times New Roman"/>
              </a:rPr>
              <a:t>Taking entrance face reflectivity into consideration, the absorbed power in the width of depletion region, </a:t>
            </a:r>
            <a:r>
              <a:rPr b="0" i="1" lang="en-US" sz="2000" u="none">
                <a:solidFill>
                  <a:schemeClr val="dk1"/>
                </a:solidFill>
                <a:latin typeface="Times New Roman"/>
                <a:ea typeface="Times New Roman"/>
                <a:cs typeface="Times New Roman"/>
                <a:sym typeface="Times New Roman"/>
              </a:rPr>
              <a:t>w</a:t>
            </a:r>
            <a:r>
              <a:rPr b="0" i="0" lang="en-US" sz="2000" u="none">
                <a:solidFill>
                  <a:schemeClr val="dk1"/>
                </a:solidFill>
                <a:latin typeface="Times New Roman"/>
                <a:ea typeface="Times New Roman"/>
                <a:cs typeface="Times New Roman"/>
                <a:sym typeface="Times New Roman"/>
              </a:rPr>
              <a:t>, becomes:</a:t>
            </a:r>
            <a:endParaRPr/>
          </a:p>
          <a:p>
            <a:pPr indent="-215900" lvl="0" marL="342900" rtl="0" algn="l">
              <a:lnSpc>
                <a:spcPct val="100000"/>
              </a:lnSpc>
              <a:spcBef>
                <a:spcPts val="400"/>
              </a:spcBef>
              <a:spcAft>
                <a:spcPts val="0"/>
              </a:spcAft>
              <a:buClr>
                <a:schemeClr val="dk1"/>
              </a:buClr>
              <a:buSzPts val="2000"/>
              <a:buFont typeface="Arial"/>
              <a:buNone/>
            </a:pPr>
            <a:r>
              <a:t/>
            </a:r>
            <a:endParaRPr b="0" i="0" sz="2000" u="none">
              <a:solidFill>
                <a:schemeClr val="dk1"/>
              </a:solidFill>
              <a:latin typeface="Times New Roman"/>
              <a:ea typeface="Times New Roman"/>
              <a:cs typeface="Times New Roman"/>
              <a:sym typeface="Times New Roman"/>
            </a:endParaRPr>
          </a:p>
          <a:p>
            <a:pPr indent="-215900" lvl="0" marL="342900" rtl="0" algn="l">
              <a:lnSpc>
                <a:spcPct val="100000"/>
              </a:lnSpc>
              <a:spcBef>
                <a:spcPts val="400"/>
              </a:spcBef>
              <a:spcAft>
                <a:spcPts val="0"/>
              </a:spcAft>
              <a:buClr>
                <a:schemeClr val="dk1"/>
              </a:buClr>
              <a:buSzPts val="2000"/>
              <a:buFont typeface="Arial"/>
              <a:buNone/>
            </a:pPr>
            <a:r>
              <a:t/>
            </a:r>
            <a:endParaRPr b="0" i="0" sz="2000" u="none">
              <a:solidFill>
                <a:schemeClr val="dk1"/>
              </a:solidFill>
              <a:latin typeface="Times New Roman"/>
              <a:ea typeface="Times New Roman"/>
              <a:cs typeface="Times New Roman"/>
              <a:sym typeface="Times New Roman"/>
            </a:endParaRPr>
          </a:p>
          <a:p>
            <a:pPr indent="-215900" lvl="0" marL="342900" rtl="0" algn="l">
              <a:lnSpc>
                <a:spcPct val="100000"/>
              </a:lnSpc>
              <a:spcBef>
                <a:spcPts val="400"/>
              </a:spcBef>
              <a:spcAft>
                <a:spcPts val="0"/>
              </a:spcAft>
              <a:buClr>
                <a:schemeClr val="dk1"/>
              </a:buClr>
              <a:buSzPts val="2000"/>
              <a:buFont typeface="Arial"/>
              <a:buNone/>
            </a:pPr>
            <a:r>
              <a:t/>
            </a:r>
            <a:endParaRPr b="0" i="0" sz="2000" u="none">
              <a:solidFill>
                <a:schemeClr val="dk1"/>
              </a:solidFill>
              <a:latin typeface="Times New Roman"/>
              <a:ea typeface="Times New Roman"/>
              <a:cs typeface="Times New Roman"/>
              <a:sym typeface="Times New Roman"/>
            </a:endParaRPr>
          </a:p>
          <a:p>
            <a:pPr indent="-215900" lvl="0" marL="342900" rtl="0" algn="l">
              <a:lnSpc>
                <a:spcPct val="100000"/>
              </a:lnSpc>
              <a:spcBef>
                <a:spcPts val="400"/>
              </a:spcBef>
              <a:spcAft>
                <a:spcPts val="0"/>
              </a:spcAft>
              <a:buClr>
                <a:schemeClr val="dk1"/>
              </a:buClr>
              <a:buSzPts val="2000"/>
              <a:buFont typeface="Arial"/>
              <a:buNone/>
            </a:pPr>
            <a:r>
              <a:t/>
            </a:r>
            <a:endParaRPr b="0" i="0" sz="2000" u="none">
              <a:solidFill>
                <a:schemeClr val="dk1"/>
              </a:solidFill>
              <a:latin typeface="Times New Roman"/>
              <a:ea typeface="Times New Roman"/>
              <a:cs typeface="Times New Roman"/>
              <a:sym typeface="Times New Roman"/>
            </a:endParaRPr>
          </a:p>
          <a:p>
            <a:pPr indent="-215900" lvl="0" marL="342900" rtl="0" algn="l">
              <a:spcBef>
                <a:spcPts val="400"/>
              </a:spcBef>
              <a:spcAft>
                <a:spcPts val="0"/>
              </a:spcAft>
              <a:buClr>
                <a:schemeClr val="dk1"/>
              </a:buClr>
              <a:buSzPts val="2000"/>
              <a:buNone/>
            </a:pPr>
            <a:r>
              <a:t/>
            </a:r>
            <a:endParaRPr b="0" i="0" sz="2000" u="none">
              <a:solidFill>
                <a:schemeClr val="dk1"/>
              </a:solidFill>
              <a:latin typeface="Times New Roman"/>
              <a:ea typeface="Times New Roman"/>
              <a:cs typeface="Times New Roman"/>
              <a:sym typeface="Times New Roman"/>
            </a:endParaRPr>
          </a:p>
        </p:txBody>
      </p:sp>
      <p:pic>
        <p:nvPicPr>
          <p:cNvPr id="656" name="Google Shape;656;p85"/>
          <p:cNvPicPr preferRelativeResize="0"/>
          <p:nvPr/>
        </p:nvPicPr>
        <p:blipFill rotWithShape="1">
          <a:blip r:embed="rId3">
            <a:alphaModFix/>
          </a:blip>
          <a:srcRect b="0" l="0" r="0" t="0"/>
          <a:stretch/>
        </p:blipFill>
        <p:spPr>
          <a:xfrm>
            <a:off x="2195512" y="1844675"/>
            <a:ext cx="4200525" cy="784225"/>
          </a:xfrm>
          <a:prstGeom prst="rect">
            <a:avLst/>
          </a:prstGeom>
          <a:noFill/>
          <a:ln>
            <a:noFill/>
          </a:ln>
        </p:spPr>
      </p:pic>
      <p:sp>
        <p:nvSpPr>
          <p:cNvPr id="657" name="Google Shape;657;p85"/>
          <p:cNvSpPr txBox="1"/>
          <p:nvPr/>
        </p:nvSpPr>
        <p:spPr>
          <a:xfrm>
            <a:off x="7812087" y="2276475"/>
            <a:ext cx="538162"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Calibri"/>
              <a:buNone/>
            </a:pPr>
            <a:r>
              <a:rPr b="0" i="0" lang="en-US" sz="1400" u="none">
                <a:solidFill>
                  <a:schemeClr val="dk1"/>
                </a:solidFill>
                <a:latin typeface="Calibri"/>
                <a:ea typeface="Calibri"/>
                <a:cs typeface="Calibri"/>
                <a:sym typeface="Calibri"/>
              </a:rPr>
              <a:t>[6-1]</a:t>
            </a:r>
            <a:endParaRPr/>
          </a:p>
        </p:txBody>
      </p:sp>
      <p:pic>
        <p:nvPicPr>
          <p:cNvPr id="658" name="Google Shape;658;p85"/>
          <p:cNvPicPr preferRelativeResize="0"/>
          <p:nvPr/>
        </p:nvPicPr>
        <p:blipFill rotWithShape="1">
          <a:blip r:embed="rId4">
            <a:alphaModFix/>
          </a:blip>
          <a:srcRect b="0" l="0" r="0" t="0"/>
          <a:stretch/>
        </p:blipFill>
        <p:spPr>
          <a:xfrm>
            <a:off x="3203575" y="2757487"/>
            <a:ext cx="576262" cy="384175"/>
          </a:xfrm>
          <a:prstGeom prst="rect">
            <a:avLst/>
          </a:prstGeom>
          <a:noFill/>
          <a:ln>
            <a:noFill/>
          </a:ln>
        </p:spPr>
      </p:pic>
      <p:pic>
        <p:nvPicPr>
          <p:cNvPr id="659" name="Google Shape;659;p85"/>
          <p:cNvPicPr preferRelativeResize="0"/>
          <p:nvPr/>
        </p:nvPicPr>
        <p:blipFill rotWithShape="1">
          <a:blip r:embed="rId5">
            <a:alphaModFix/>
          </a:blip>
          <a:srcRect b="0" l="0" r="0" t="0"/>
          <a:stretch/>
        </p:blipFill>
        <p:spPr>
          <a:xfrm>
            <a:off x="3348037" y="1052512"/>
            <a:ext cx="503237" cy="334962"/>
          </a:xfrm>
          <a:prstGeom prst="rect">
            <a:avLst/>
          </a:prstGeom>
          <a:noFill/>
          <a:ln>
            <a:noFill/>
          </a:ln>
        </p:spPr>
      </p:pic>
      <p:pic>
        <p:nvPicPr>
          <p:cNvPr id="660" name="Google Shape;660;p85"/>
          <p:cNvPicPr preferRelativeResize="0"/>
          <p:nvPr/>
        </p:nvPicPr>
        <p:blipFill rotWithShape="1">
          <a:blip r:embed="rId6">
            <a:alphaModFix/>
          </a:blip>
          <a:srcRect b="0" l="0" r="0" t="0"/>
          <a:stretch/>
        </p:blipFill>
        <p:spPr>
          <a:xfrm>
            <a:off x="3492500" y="1268412"/>
            <a:ext cx="398462" cy="463550"/>
          </a:xfrm>
          <a:prstGeom prst="rect">
            <a:avLst/>
          </a:prstGeom>
          <a:noFill/>
          <a:ln>
            <a:noFill/>
          </a:ln>
        </p:spPr>
      </p:pic>
      <p:pic>
        <p:nvPicPr>
          <p:cNvPr id="661" name="Google Shape;661;p85"/>
          <p:cNvPicPr preferRelativeResize="0"/>
          <p:nvPr/>
        </p:nvPicPr>
        <p:blipFill rotWithShape="1">
          <a:blip r:embed="rId7">
            <a:alphaModFix/>
          </a:blip>
          <a:srcRect b="0" l="0" r="0" t="0"/>
          <a:stretch/>
        </p:blipFill>
        <p:spPr>
          <a:xfrm>
            <a:off x="2411412" y="3832225"/>
            <a:ext cx="3024187" cy="917575"/>
          </a:xfrm>
          <a:prstGeom prst="rect">
            <a:avLst/>
          </a:prstGeom>
          <a:noFill/>
          <a:ln>
            <a:noFill/>
          </a:ln>
        </p:spPr>
      </p:pic>
      <p:sp>
        <p:nvSpPr>
          <p:cNvPr id="662" name="Google Shape;662;p85"/>
          <p:cNvSpPr txBox="1"/>
          <p:nvPr/>
        </p:nvSpPr>
        <p:spPr>
          <a:xfrm>
            <a:off x="7864475" y="4060825"/>
            <a:ext cx="538162"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Calibri"/>
              <a:buNone/>
            </a:pPr>
            <a:r>
              <a:rPr b="0" i="0" lang="en-US" sz="1400" u="none">
                <a:solidFill>
                  <a:schemeClr val="dk1"/>
                </a:solidFill>
                <a:latin typeface="Calibri"/>
                <a:ea typeface="Calibri"/>
                <a:cs typeface="Calibri"/>
                <a:sym typeface="Calibri"/>
              </a:rPr>
              <a:t>[6-2]</a:t>
            </a:r>
            <a:endParaRPr/>
          </a:p>
        </p:txBody>
      </p:sp>
      <p:pic>
        <p:nvPicPr>
          <p:cNvPr id="663" name="Google Shape;663;p85"/>
          <p:cNvPicPr preferRelativeResize="0"/>
          <p:nvPr/>
        </p:nvPicPr>
        <p:blipFill rotWithShape="1">
          <a:blip r:embed="rId8">
            <a:alphaModFix/>
          </a:blip>
          <a:srcRect b="0" l="0" r="0" t="0"/>
          <a:stretch/>
        </p:blipFill>
        <p:spPr>
          <a:xfrm>
            <a:off x="2484437" y="5867400"/>
            <a:ext cx="3527425" cy="44132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86"/>
          <p:cNvSpPr txBox="1"/>
          <p:nvPr>
            <p:ph type="title"/>
          </p:nvPr>
        </p:nvSpPr>
        <p:spPr>
          <a:xfrm>
            <a:off x="457200" y="274637"/>
            <a:ext cx="8362950" cy="63341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3200"/>
              <a:buFont typeface="Times New Roman"/>
              <a:buNone/>
            </a:pPr>
            <a:r>
              <a:rPr b="0" i="0" lang="en-US" sz="3200" u="none">
                <a:solidFill>
                  <a:schemeClr val="accent2"/>
                </a:solidFill>
                <a:latin typeface="Times New Roman"/>
                <a:ea typeface="Times New Roman"/>
                <a:cs typeface="Times New Roman"/>
                <a:sym typeface="Times New Roman"/>
              </a:rPr>
              <a:t>Responsivity</a:t>
            </a:r>
            <a:endParaRPr/>
          </a:p>
        </p:txBody>
      </p:sp>
      <p:sp>
        <p:nvSpPr>
          <p:cNvPr id="669" name="Google Shape;669;p86"/>
          <p:cNvSpPr txBox="1"/>
          <p:nvPr>
            <p:ph idx="1" type="body"/>
          </p:nvPr>
        </p:nvSpPr>
        <p:spPr>
          <a:xfrm>
            <a:off x="457200" y="1125537"/>
            <a:ext cx="8229600" cy="5183187"/>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Times New Roman"/>
                <a:ea typeface="Times New Roman"/>
                <a:cs typeface="Times New Roman"/>
                <a:sym typeface="Times New Roman"/>
              </a:rPr>
              <a:t>The</a:t>
            </a:r>
            <a:r>
              <a:rPr b="0" i="0" lang="en-US" sz="2000" u="sng">
                <a:solidFill>
                  <a:schemeClr val="dk1"/>
                </a:solidFill>
                <a:latin typeface="Times New Roman"/>
                <a:ea typeface="Times New Roman"/>
                <a:cs typeface="Times New Roman"/>
                <a:sym typeface="Times New Roman"/>
              </a:rPr>
              <a:t> primary </a:t>
            </a:r>
            <a:r>
              <a:rPr b="0" i="0" lang="en-US" sz="2000" u="none">
                <a:solidFill>
                  <a:schemeClr val="dk1"/>
                </a:solidFill>
                <a:latin typeface="Times New Roman"/>
                <a:ea typeface="Times New Roman"/>
                <a:cs typeface="Times New Roman"/>
                <a:sym typeface="Times New Roman"/>
              </a:rPr>
              <a:t>photocurrent resulting from absorption is:</a:t>
            </a:r>
            <a:endParaRPr/>
          </a:p>
          <a:p>
            <a:pPr indent="-215900" lvl="0" marL="342900" rtl="0" algn="l">
              <a:lnSpc>
                <a:spcPct val="100000"/>
              </a:lnSpc>
              <a:spcBef>
                <a:spcPts val="400"/>
              </a:spcBef>
              <a:spcAft>
                <a:spcPts val="0"/>
              </a:spcAft>
              <a:buClr>
                <a:schemeClr val="dk1"/>
              </a:buClr>
              <a:buSzPts val="2000"/>
              <a:buFont typeface="Arial"/>
              <a:buNone/>
            </a:pPr>
            <a:r>
              <a:t/>
            </a:r>
            <a:endParaRPr b="0" i="0" sz="2000" u="none">
              <a:solidFill>
                <a:schemeClr val="dk1"/>
              </a:solidFill>
              <a:latin typeface="Times New Roman"/>
              <a:ea typeface="Times New Roman"/>
              <a:cs typeface="Times New Roman"/>
              <a:sym typeface="Times New Roman"/>
            </a:endParaRPr>
          </a:p>
          <a:p>
            <a:pPr indent="-215900" lvl="0" marL="342900" rtl="0" algn="l">
              <a:lnSpc>
                <a:spcPct val="100000"/>
              </a:lnSpc>
              <a:spcBef>
                <a:spcPts val="400"/>
              </a:spcBef>
              <a:spcAft>
                <a:spcPts val="0"/>
              </a:spcAft>
              <a:buClr>
                <a:schemeClr val="dk1"/>
              </a:buClr>
              <a:buSzPts val="2000"/>
              <a:buFont typeface="Arial"/>
              <a:buNone/>
            </a:pPr>
            <a:r>
              <a:t/>
            </a:r>
            <a:endParaRPr b="0" i="0" sz="2000" u="none">
              <a:solidFill>
                <a:schemeClr val="dk1"/>
              </a:solidFill>
              <a:latin typeface="Times New Roman"/>
              <a:ea typeface="Times New Roman"/>
              <a:cs typeface="Times New Roman"/>
              <a:sym typeface="Times New Roman"/>
            </a:endParaRPr>
          </a:p>
          <a:p>
            <a:pPr indent="-215900" lvl="0" marL="342900" rtl="0" algn="l">
              <a:lnSpc>
                <a:spcPct val="100000"/>
              </a:lnSpc>
              <a:spcBef>
                <a:spcPts val="400"/>
              </a:spcBef>
              <a:spcAft>
                <a:spcPts val="0"/>
              </a:spcAft>
              <a:buClr>
                <a:schemeClr val="dk1"/>
              </a:buClr>
              <a:buSzPts val="2000"/>
              <a:buFont typeface="Arial"/>
              <a:buNone/>
            </a:pPr>
            <a:r>
              <a:t/>
            </a:r>
            <a:endParaRPr b="0" i="0" sz="2000" u="none">
              <a:solidFill>
                <a:schemeClr val="dk1"/>
              </a:solidFill>
              <a:latin typeface="Times New Roman"/>
              <a:ea typeface="Times New Roman"/>
              <a:cs typeface="Times New Roman"/>
              <a:sym typeface="Times New Roman"/>
            </a:endParaRPr>
          </a:p>
          <a:p>
            <a:pPr indent="-215900" lvl="0" marL="342900" rtl="0" algn="l">
              <a:lnSpc>
                <a:spcPct val="100000"/>
              </a:lnSpc>
              <a:spcBef>
                <a:spcPts val="400"/>
              </a:spcBef>
              <a:spcAft>
                <a:spcPts val="0"/>
              </a:spcAft>
              <a:buClr>
                <a:schemeClr val="dk1"/>
              </a:buClr>
              <a:buSzPts val="2000"/>
              <a:buFont typeface="Arial"/>
              <a:buNone/>
            </a:pPr>
            <a:r>
              <a:t/>
            </a:r>
            <a:endParaRPr b="0" i="0" sz="2000" u="none">
              <a:solidFill>
                <a:schemeClr val="dk1"/>
              </a:solidFill>
              <a:latin typeface="Times New Roman"/>
              <a:ea typeface="Times New Roman"/>
              <a:cs typeface="Times New Roman"/>
              <a:sym typeface="Times New Roman"/>
            </a:endParaRPr>
          </a:p>
          <a:p>
            <a:pPr indent="-342900" lvl="0" marL="342900" rtl="0" algn="l">
              <a:lnSpc>
                <a:spcPct val="100000"/>
              </a:lnSpc>
              <a:spcBef>
                <a:spcPts val="400"/>
              </a:spcBef>
              <a:spcAft>
                <a:spcPts val="0"/>
              </a:spcAft>
              <a:buClr>
                <a:schemeClr val="dk1"/>
              </a:buClr>
              <a:buSzPts val="2000"/>
              <a:buFont typeface="Arial"/>
              <a:buChar char="•"/>
            </a:pPr>
            <a:r>
              <a:rPr b="0" i="0" lang="en-US" sz="2000" u="none">
                <a:solidFill>
                  <a:schemeClr val="dk1"/>
                </a:solidFill>
                <a:latin typeface="Times New Roman"/>
                <a:ea typeface="Times New Roman"/>
                <a:cs typeface="Times New Roman"/>
                <a:sym typeface="Times New Roman"/>
              </a:rPr>
              <a:t>Quantum Efficiency: </a:t>
            </a:r>
            <a:endParaRPr/>
          </a:p>
          <a:p>
            <a:pPr indent="-215900" lvl="0" marL="342900" rtl="0" algn="l">
              <a:lnSpc>
                <a:spcPct val="100000"/>
              </a:lnSpc>
              <a:spcBef>
                <a:spcPts val="400"/>
              </a:spcBef>
              <a:spcAft>
                <a:spcPts val="0"/>
              </a:spcAft>
              <a:buClr>
                <a:schemeClr val="dk1"/>
              </a:buClr>
              <a:buSzPts val="2000"/>
              <a:buFont typeface="Arial"/>
              <a:buNone/>
            </a:pPr>
            <a:r>
              <a:t/>
            </a:r>
            <a:endParaRPr b="0" i="0" sz="2000" u="none">
              <a:solidFill>
                <a:schemeClr val="dk1"/>
              </a:solidFill>
              <a:latin typeface="Times New Roman"/>
              <a:ea typeface="Times New Roman"/>
              <a:cs typeface="Times New Roman"/>
              <a:sym typeface="Times New Roman"/>
            </a:endParaRPr>
          </a:p>
          <a:p>
            <a:pPr indent="-215900" lvl="0" marL="342900" rtl="0" algn="l">
              <a:lnSpc>
                <a:spcPct val="100000"/>
              </a:lnSpc>
              <a:spcBef>
                <a:spcPts val="400"/>
              </a:spcBef>
              <a:spcAft>
                <a:spcPts val="0"/>
              </a:spcAft>
              <a:buClr>
                <a:schemeClr val="dk1"/>
              </a:buClr>
              <a:buSzPts val="2000"/>
              <a:buFont typeface="Arial"/>
              <a:buNone/>
            </a:pPr>
            <a:r>
              <a:t/>
            </a:r>
            <a:endParaRPr b="0" i="0" sz="2000" u="none">
              <a:solidFill>
                <a:schemeClr val="dk1"/>
              </a:solidFill>
              <a:latin typeface="Times New Roman"/>
              <a:ea typeface="Times New Roman"/>
              <a:cs typeface="Times New Roman"/>
              <a:sym typeface="Times New Roman"/>
            </a:endParaRPr>
          </a:p>
          <a:p>
            <a:pPr indent="-215900" lvl="0" marL="342900" rtl="0" algn="l">
              <a:lnSpc>
                <a:spcPct val="100000"/>
              </a:lnSpc>
              <a:spcBef>
                <a:spcPts val="400"/>
              </a:spcBef>
              <a:spcAft>
                <a:spcPts val="0"/>
              </a:spcAft>
              <a:buClr>
                <a:schemeClr val="dk1"/>
              </a:buClr>
              <a:buSzPts val="2000"/>
              <a:buFont typeface="Arial"/>
              <a:buNone/>
            </a:pPr>
            <a:r>
              <a:t/>
            </a:r>
            <a:endParaRPr b="0" i="0" sz="2000" u="none">
              <a:solidFill>
                <a:schemeClr val="dk1"/>
              </a:solidFill>
              <a:latin typeface="Times New Roman"/>
              <a:ea typeface="Times New Roman"/>
              <a:cs typeface="Times New Roman"/>
              <a:sym typeface="Times New Roman"/>
            </a:endParaRPr>
          </a:p>
          <a:p>
            <a:pPr indent="-215900" lvl="0" marL="342900" rtl="0" algn="l">
              <a:lnSpc>
                <a:spcPct val="100000"/>
              </a:lnSpc>
              <a:spcBef>
                <a:spcPts val="400"/>
              </a:spcBef>
              <a:spcAft>
                <a:spcPts val="0"/>
              </a:spcAft>
              <a:buClr>
                <a:schemeClr val="dk1"/>
              </a:buClr>
              <a:buSzPts val="2000"/>
              <a:buFont typeface="Arial"/>
              <a:buNone/>
            </a:pPr>
            <a:r>
              <a:t/>
            </a:r>
            <a:endParaRPr b="0" i="0" sz="2000" u="none">
              <a:solidFill>
                <a:schemeClr val="dk1"/>
              </a:solidFill>
              <a:latin typeface="Times New Roman"/>
              <a:ea typeface="Times New Roman"/>
              <a:cs typeface="Times New Roman"/>
              <a:sym typeface="Times New Roman"/>
            </a:endParaRPr>
          </a:p>
          <a:p>
            <a:pPr indent="-215900" lvl="0" marL="342900" rtl="0" algn="l">
              <a:lnSpc>
                <a:spcPct val="100000"/>
              </a:lnSpc>
              <a:spcBef>
                <a:spcPts val="400"/>
              </a:spcBef>
              <a:spcAft>
                <a:spcPts val="0"/>
              </a:spcAft>
              <a:buClr>
                <a:schemeClr val="dk1"/>
              </a:buClr>
              <a:buSzPts val="2000"/>
              <a:buFont typeface="Arial"/>
              <a:buNone/>
            </a:pPr>
            <a:r>
              <a:t/>
            </a:r>
            <a:endParaRPr b="0" i="0" sz="2000" u="none">
              <a:solidFill>
                <a:schemeClr val="dk1"/>
              </a:solidFill>
              <a:latin typeface="Times New Roman"/>
              <a:ea typeface="Times New Roman"/>
              <a:cs typeface="Times New Roman"/>
              <a:sym typeface="Times New Roman"/>
            </a:endParaRPr>
          </a:p>
          <a:p>
            <a:pPr indent="-342900" lvl="0" marL="342900" rtl="0" algn="l">
              <a:lnSpc>
                <a:spcPct val="100000"/>
              </a:lnSpc>
              <a:spcBef>
                <a:spcPts val="400"/>
              </a:spcBef>
              <a:spcAft>
                <a:spcPts val="0"/>
              </a:spcAft>
              <a:buClr>
                <a:schemeClr val="dk1"/>
              </a:buClr>
              <a:buSzPts val="2000"/>
              <a:buFont typeface="Arial"/>
              <a:buChar char="•"/>
            </a:pPr>
            <a:r>
              <a:rPr b="1" i="0" lang="en-US" sz="2000" u="none">
                <a:solidFill>
                  <a:schemeClr val="dk1"/>
                </a:solidFill>
                <a:latin typeface="Times New Roman"/>
                <a:ea typeface="Times New Roman"/>
                <a:cs typeface="Times New Roman"/>
                <a:sym typeface="Times New Roman"/>
              </a:rPr>
              <a:t>Responsivity:</a:t>
            </a:r>
            <a:endParaRPr/>
          </a:p>
        </p:txBody>
      </p:sp>
      <p:pic>
        <p:nvPicPr>
          <p:cNvPr id="670" name="Google Shape;670;p86"/>
          <p:cNvPicPr preferRelativeResize="0"/>
          <p:nvPr/>
        </p:nvPicPr>
        <p:blipFill rotWithShape="1">
          <a:blip r:embed="rId3">
            <a:alphaModFix/>
          </a:blip>
          <a:srcRect b="0" l="0" r="0" t="0"/>
          <a:stretch/>
        </p:blipFill>
        <p:spPr>
          <a:xfrm>
            <a:off x="2339975" y="1628775"/>
            <a:ext cx="3840162" cy="879475"/>
          </a:xfrm>
          <a:prstGeom prst="rect">
            <a:avLst/>
          </a:prstGeom>
          <a:noFill/>
          <a:ln>
            <a:noFill/>
          </a:ln>
        </p:spPr>
      </p:pic>
      <p:sp>
        <p:nvSpPr>
          <p:cNvPr id="671" name="Google Shape;671;p86"/>
          <p:cNvSpPr txBox="1"/>
          <p:nvPr/>
        </p:nvSpPr>
        <p:spPr>
          <a:xfrm>
            <a:off x="8101012" y="1916112"/>
            <a:ext cx="538162"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Calibri"/>
              <a:buNone/>
            </a:pPr>
            <a:r>
              <a:rPr b="0" i="0" lang="en-US" sz="1400" u="none">
                <a:solidFill>
                  <a:schemeClr val="dk1"/>
                </a:solidFill>
                <a:latin typeface="Calibri"/>
                <a:ea typeface="Calibri"/>
                <a:cs typeface="Calibri"/>
                <a:sym typeface="Calibri"/>
              </a:rPr>
              <a:t>[6-3]</a:t>
            </a:r>
            <a:endParaRPr/>
          </a:p>
        </p:txBody>
      </p:sp>
      <p:sp>
        <p:nvSpPr>
          <p:cNvPr id="672" name="Google Shape;672;p86"/>
          <p:cNvSpPr txBox="1"/>
          <p:nvPr/>
        </p:nvSpPr>
        <p:spPr>
          <a:xfrm>
            <a:off x="2195512" y="1628775"/>
            <a:ext cx="4248150" cy="1008062"/>
          </a:xfrm>
          <a:prstGeom prst="rect">
            <a:avLst/>
          </a:prstGeom>
          <a:no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673" name="Google Shape;673;p86"/>
          <p:cNvPicPr preferRelativeResize="0"/>
          <p:nvPr/>
        </p:nvPicPr>
        <p:blipFill rotWithShape="1">
          <a:blip r:embed="rId4">
            <a:alphaModFix/>
          </a:blip>
          <a:srcRect b="0" l="0" r="0" t="0"/>
          <a:stretch/>
        </p:blipFill>
        <p:spPr>
          <a:xfrm>
            <a:off x="1835150" y="3644900"/>
            <a:ext cx="5257800" cy="1584325"/>
          </a:xfrm>
          <a:prstGeom prst="rect">
            <a:avLst/>
          </a:prstGeom>
          <a:noFill/>
          <a:ln>
            <a:noFill/>
          </a:ln>
        </p:spPr>
      </p:pic>
      <p:sp>
        <p:nvSpPr>
          <p:cNvPr id="674" name="Google Shape;674;p86"/>
          <p:cNvSpPr txBox="1"/>
          <p:nvPr/>
        </p:nvSpPr>
        <p:spPr>
          <a:xfrm>
            <a:off x="8027987" y="4364037"/>
            <a:ext cx="538162"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Calibri"/>
              <a:buNone/>
            </a:pPr>
            <a:r>
              <a:rPr b="0" i="0" lang="en-US" sz="1400" u="none">
                <a:solidFill>
                  <a:schemeClr val="dk1"/>
                </a:solidFill>
                <a:latin typeface="Calibri"/>
                <a:ea typeface="Calibri"/>
                <a:cs typeface="Calibri"/>
                <a:sym typeface="Calibri"/>
              </a:rPr>
              <a:t>[6-4]</a:t>
            </a:r>
            <a:endParaRPr/>
          </a:p>
        </p:txBody>
      </p:sp>
      <p:pic>
        <p:nvPicPr>
          <p:cNvPr id="675" name="Google Shape;675;p86"/>
          <p:cNvPicPr preferRelativeResize="0"/>
          <p:nvPr/>
        </p:nvPicPr>
        <p:blipFill rotWithShape="1">
          <a:blip r:embed="rId5">
            <a:alphaModFix/>
          </a:blip>
          <a:srcRect b="0" l="0" r="0" t="0"/>
          <a:stretch/>
        </p:blipFill>
        <p:spPr>
          <a:xfrm>
            <a:off x="2555875" y="5589587"/>
            <a:ext cx="3887787" cy="931862"/>
          </a:xfrm>
          <a:prstGeom prst="rect">
            <a:avLst/>
          </a:prstGeom>
          <a:noFill/>
          <a:ln>
            <a:noFill/>
          </a:ln>
        </p:spPr>
      </p:pic>
      <p:sp>
        <p:nvSpPr>
          <p:cNvPr id="676" name="Google Shape;676;p86"/>
          <p:cNvSpPr txBox="1"/>
          <p:nvPr/>
        </p:nvSpPr>
        <p:spPr>
          <a:xfrm>
            <a:off x="8027987" y="5784850"/>
            <a:ext cx="538162"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Calibri"/>
              <a:buNone/>
            </a:pPr>
            <a:r>
              <a:rPr b="0" i="0" lang="en-US" sz="1400" u="none">
                <a:solidFill>
                  <a:schemeClr val="dk1"/>
                </a:solidFill>
                <a:latin typeface="Calibri"/>
                <a:ea typeface="Calibri"/>
                <a:cs typeface="Calibri"/>
                <a:sym typeface="Calibri"/>
              </a:rPr>
              <a:t>[6-5]</a:t>
            </a:r>
            <a:endParaRPr/>
          </a:p>
        </p:txBody>
      </p:sp>
      <p:sp>
        <p:nvSpPr>
          <p:cNvPr id="677" name="Google Shape;677;p86"/>
          <p:cNvSpPr txBox="1"/>
          <p:nvPr/>
        </p:nvSpPr>
        <p:spPr>
          <a:xfrm>
            <a:off x="1763712" y="4365625"/>
            <a:ext cx="1512887" cy="863600"/>
          </a:xfrm>
          <a:prstGeom prst="rect">
            <a:avLst/>
          </a:prstGeom>
          <a:no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78" name="Google Shape;678;p86"/>
          <p:cNvSpPr txBox="1"/>
          <p:nvPr/>
        </p:nvSpPr>
        <p:spPr>
          <a:xfrm>
            <a:off x="2484437" y="5516562"/>
            <a:ext cx="3743325" cy="1008062"/>
          </a:xfrm>
          <a:prstGeom prst="rect">
            <a:avLst/>
          </a:prstGeom>
          <a:no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87"/>
          <p:cNvSpPr txBox="1"/>
          <p:nvPr>
            <p:ph type="title"/>
          </p:nvPr>
        </p:nvSpPr>
        <p:spPr>
          <a:xfrm>
            <a:off x="457200" y="274637"/>
            <a:ext cx="8229600" cy="77787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3200"/>
              <a:buFont typeface="Times New Roman"/>
              <a:buNone/>
            </a:pPr>
            <a:r>
              <a:rPr b="0" i="0" lang="en-US" sz="3200" u="none">
                <a:solidFill>
                  <a:schemeClr val="accent2"/>
                </a:solidFill>
                <a:latin typeface="Times New Roman"/>
                <a:ea typeface="Times New Roman"/>
                <a:cs typeface="Times New Roman"/>
                <a:sym typeface="Times New Roman"/>
              </a:rPr>
              <a:t>Responsivity vs. wavelength</a:t>
            </a:r>
            <a:endParaRPr/>
          </a:p>
        </p:txBody>
      </p:sp>
      <p:pic>
        <p:nvPicPr>
          <p:cNvPr id="684" name="Google Shape;684;p87"/>
          <p:cNvPicPr preferRelativeResize="0"/>
          <p:nvPr>
            <p:ph idx="1" type="body"/>
          </p:nvPr>
        </p:nvPicPr>
        <p:blipFill rotWithShape="1">
          <a:blip r:embed="rId3">
            <a:alphaModFix/>
          </a:blip>
          <a:srcRect b="0" l="0" r="0" t="0"/>
          <a:stretch/>
        </p:blipFill>
        <p:spPr>
          <a:xfrm>
            <a:off x="1979612" y="1844675"/>
            <a:ext cx="4770437" cy="4065587"/>
          </a:xfrm>
          <a:prstGeom prst="rect">
            <a:avLst/>
          </a:prstGeom>
          <a:noFill/>
          <a:ln>
            <a:noFill/>
          </a:ln>
        </p:spPr>
      </p:pic>
      <p:pic>
        <p:nvPicPr>
          <p:cNvPr id="685" name="Google Shape;685;p87"/>
          <p:cNvPicPr preferRelativeResize="0"/>
          <p:nvPr/>
        </p:nvPicPr>
        <p:blipFill rotWithShape="1">
          <a:blip r:embed="rId4">
            <a:alphaModFix/>
          </a:blip>
          <a:srcRect b="0" l="0" r="0" t="0"/>
          <a:stretch/>
        </p:blipFill>
        <p:spPr>
          <a:xfrm>
            <a:off x="2867025" y="2301875"/>
            <a:ext cx="3175000" cy="37592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pic>
        <p:nvPicPr>
          <p:cNvPr descr="63" id="690" name="Google Shape;690;p88"/>
          <p:cNvPicPr preferRelativeResize="0"/>
          <p:nvPr/>
        </p:nvPicPr>
        <p:blipFill rotWithShape="1">
          <a:blip r:embed="rId3">
            <a:alphaModFix/>
          </a:blip>
          <a:srcRect b="0" l="0" r="0" t="0"/>
          <a:stretch/>
        </p:blipFill>
        <p:spPr>
          <a:xfrm>
            <a:off x="2411412" y="1557337"/>
            <a:ext cx="4321175" cy="4922837"/>
          </a:xfrm>
          <a:prstGeom prst="rect">
            <a:avLst/>
          </a:prstGeom>
          <a:noFill/>
          <a:ln>
            <a:noFill/>
          </a:ln>
        </p:spPr>
      </p:pic>
      <p:sp>
        <p:nvSpPr>
          <p:cNvPr id="691" name="Google Shape;691;p88"/>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3200"/>
              <a:buFont typeface="Times New Roman"/>
              <a:buNone/>
            </a:pPr>
            <a:r>
              <a:rPr b="0" i="0" lang="en-US" sz="3200" u="none">
                <a:solidFill>
                  <a:schemeClr val="accent2"/>
                </a:solidFill>
                <a:latin typeface="Times New Roman"/>
                <a:ea typeface="Times New Roman"/>
                <a:cs typeface="Times New Roman"/>
                <a:sym typeface="Times New Roman"/>
              </a:rPr>
              <a:t>Optical Absorption Coefficient</a:t>
            </a:r>
            <a:endParaRPr/>
          </a:p>
        </p:txBody>
      </p:sp>
      <p:pic>
        <p:nvPicPr>
          <p:cNvPr id="692" name="Google Shape;692;p88"/>
          <p:cNvPicPr preferRelativeResize="0"/>
          <p:nvPr/>
        </p:nvPicPr>
        <p:blipFill rotWithShape="1">
          <a:blip r:embed="rId4">
            <a:alphaModFix/>
          </a:blip>
          <a:srcRect b="0" l="0" r="0" t="0"/>
          <a:stretch/>
        </p:blipFill>
        <p:spPr>
          <a:xfrm>
            <a:off x="4194175" y="2403475"/>
            <a:ext cx="1739900" cy="22860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pic>
        <p:nvPicPr>
          <p:cNvPr id="697" name="Google Shape;697;p89"/>
          <p:cNvPicPr preferRelativeResize="0"/>
          <p:nvPr/>
        </p:nvPicPr>
        <p:blipFill rotWithShape="1">
          <a:blip r:embed="rId3">
            <a:alphaModFix/>
          </a:blip>
          <a:srcRect b="0" l="0" r="0" t="0"/>
          <a:stretch/>
        </p:blipFill>
        <p:spPr>
          <a:xfrm>
            <a:off x="463550" y="0"/>
            <a:ext cx="8216900" cy="6858000"/>
          </a:xfrm>
          <a:prstGeom prst="rect">
            <a:avLst/>
          </a:prstGeom>
          <a:noFill/>
          <a:ln>
            <a:noFill/>
          </a:ln>
        </p:spPr>
      </p:pic>
      <p:pic>
        <p:nvPicPr>
          <p:cNvPr id="698" name="Google Shape;698;p89"/>
          <p:cNvPicPr preferRelativeResize="0"/>
          <p:nvPr/>
        </p:nvPicPr>
        <p:blipFill rotWithShape="1">
          <a:blip r:embed="rId4">
            <a:alphaModFix/>
          </a:blip>
          <a:srcRect b="0" l="0" r="0" t="0"/>
          <a:stretch/>
        </p:blipFill>
        <p:spPr>
          <a:xfrm>
            <a:off x="7756525" y="6353175"/>
            <a:ext cx="19050" cy="19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9"/>
          <p:cNvSpPr txBox="1"/>
          <p:nvPr>
            <p:ph idx="1" type="body"/>
          </p:nvPr>
        </p:nvSpPr>
        <p:spPr>
          <a:xfrm>
            <a:off x="628650" y="481012"/>
            <a:ext cx="7886700" cy="569595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rgbClr val="FF0000"/>
              </a:buClr>
              <a:buSzPts val="2000"/>
              <a:buFont typeface="Arial"/>
              <a:buChar char="•"/>
            </a:pPr>
            <a:r>
              <a:rPr b="0" i="0" lang="en-US" sz="2000" u="none">
                <a:solidFill>
                  <a:srgbClr val="FF0000"/>
                </a:solidFill>
                <a:latin typeface="Times New Roman"/>
                <a:ea typeface="Times New Roman"/>
                <a:cs typeface="Times New Roman"/>
                <a:sym typeface="Times New Roman"/>
              </a:rPr>
              <a:t>Fluorescence </a:t>
            </a:r>
            <a:r>
              <a:rPr b="0" i="0" lang="en-US" sz="2000" u="none">
                <a:solidFill>
                  <a:srgbClr val="222222"/>
                </a:solidFill>
                <a:latin typeface="Times New Roman"/>
                <a:ea typeface="Times New Roman"/>
                <a:cs typeface="Times New Roman"/>
                <a:sym typeface="Times New Roman"/>
              </a:rPr>
              <a:t>is a short-lived </a:t>
            </a:r>
            <a:r>
              <a:rPr b="1" i="0" lang="en-US" sz="2000" u="none">
                <a:solidFill>
                  <a:srgbClr val="4444CC"/>
                </a:solidFill>
                <a:latin typeface="Times New Roman"/>
                <a:ea typeface="Times New Roman"/>
                <a:cs typeface="Times New Roman"/>
                <a:sym typeface="Times New Roman"/>
              </a:rPr>
              <a:t>photoluminescence</a:t>
            </a:r>
            <a:r>
              <a:rPr b="0" i="0" lang="en-US" sz="2000" u="none">
                <a:solidFill>
                  <a:srgbClr val="222222"/>
                </a:solidFill>
                <a:latin typeface="Times New Roman"/>
                <a:ea typeface="Times New Roman"/>
                <a:cs typeface="Times New Roman"/>
                <a:sym typeface="Times New Roman"/>
              </a:rPr>
              <a:t>, excited by irradiation of a substance with light.</a:t>
            </a:r>
            <a:endParaRPr/>
          </a:p>
          <a:p>
            <a:pPr indent="-342900" lvl="0" marL="342900" marR="0" rtl="0" algn="just">
              <a:lnSpc>
                <a:spcPct val="100000"/>
              </a:lnSpc>
              <a:spcBef>
                <a:spcPts val="400"/>
              </a:spcBef>
              <a:spcAft>
                <a:spcPts val="0"/>
              </a:spcAft>
              <a:buClr>
                <a:srgbClr val="222222"/>
              </a:buClr>
              <a:buSzPts val="2000"/>
              <a:buFont typeface="Arial"/>
              <a:buChar char="•"/>
            </a:pPr>
            <a:r>
              <a:rPr b="0" i="0" lang="en-US" sz="2000" u="none">
                <a:solidFill>
                  <a:srgbClr val="222222"/>
                </a:solidFill>
                <a:latin typeface="Times New Roman"/>
                <a:ea typeface="Times New Roman"/>
                <a:cs typeface="Times New Roman"/>
                <a:sym typeface="Times New Roman"/>
              </a:rPr>
              <a:t> The light hitting a sample puts atoms, ions or molecules in the sample into excited states (by </a:t>
            </a:r>
            <a:r>
              <a:rPr b="1" i="0" lang="en-US" sz="2000" u="none">
                <a:solidFill>
                  <a:srgbClr val="4444CC"/>
                </a:solidFill>
                <a:latin typeface="Times New Roman"/>
                <a:ea typeface="Times New Roman"/>
                <a:cs typeface="Times New Roman"/>
                <a:sym typeface="Times New Roman"/>
              </a:rPr>
              <a:t>absorption</a:t>
            </a:r>
            <a:r>
              <a:rPr b="0" i="0" lang="en-US" sz="2000" u="none">
                <a:solidFill>
                  <a:srgbClr val="222222"/>
                </a:solidFill>
                <a:latin typeface="Times New Roman"/>
                <a:ea typeface="Times New Roman"/>
                <a:cs typeface="Times New Roman"/>
                <a:sym typeface="Times New Roman"/>
              </a:rPr>
              <a:t> of </a:t>
            </a:r>
            <a:r>
              <a:rPr b="1" i="0" lang="en-US" sz="2000" u="none">
                <a:solidFill>
                  <a:srgbClr val="4444CC"/>
                </a:solidFill>
                <a:latin typeface="Times New Roman"/>
                <a:ea typeface="Times New Roman"/>
                <a:cs typeface="Times New Roman"/>
                <a:sym typeface="Times New Roman"/>
              </a:rPr>
              <a:t>photons</a:t>
            </a:r>
            <a:r>
              <a:rPr b="0" i="0" lang="en-US" sz="2000" u="none">
                <a:solidFill>
                  <a:srgbClr val="222222"/>
                </a:solidFill>
                <a:latin typeface="Times New Roman"/>
                <a:ea typeface="Times New Roman"/>
                <a:cs typeface="Times New Roman"/>
                <a:sym typeface="Times New Roman"/>
              </a:rPr>
              <a:t>), from where they decay into lower-lying states (e.g. their ground states) through </a:t>
            </a:r>
            <a:r>
              <a:rPr b="1" i="0" lang="en-US" sz="2000" u="none">
                <a:solidFill>
                  <a:srgbClr val="4444CC"/>
                </a:solidFill>
                <a:latin typeface="Times New Roman"/>
                <a:ea typeface="Times New Roman"/>
                <a:cs typeface="Times New Roman"/>
                <a:sym typeface="Times New Roman"/>
              </a:rPr>
              <a:t>spontaneous emission</a:t>
            </a:r>
            <a:r>
              <a:rPr b="0" i="0" lang="en-US" sz="2000" u="none">
                <a:solidFill>
                  <a:srgbClr val="222222"/>
                </a:solidFill>
                <a:latin typeface="Times New Roman"/>
                <a:ea typeface="Times New Roman"/>
                <a:cs typeface="Times New Roman"/>
                <a:sym typeface="Times New Roman"/>
              </a:rPr>
              <a:t> of fluorescence photons.</a:t>
            </a:r>
            <a:endParaRPr/>
          </a:p>
          <a:p>
            <a:pPr indent="-342900" lvl="0" marL="342900" marR="0" rtl="0" algn="just">
              <a:lnSpc>
                <a:spcPct val="100000"/>
              </a:lnSpc>
              <a:spcBef>
                <a:spcPts val="400"/>
              </a:spcBef>
              <a:spcAft>
                <a:spcPts val="0"/>
              </a:spcAft>
              <a:buClr>
                <a:srgbClr val="222222"/>
              </a:buClr>
              <a:buSzPts val="2000"/>
              <a:buFont typeface="Arial"/>
              <a:buChar char="•"/>
            </a:pPr>
            <a:r>
              <a:rPr b="0" i="0" lang="en-US" sz="2000" u="none">
                <a:solidFill>
                  <a:srgbClr val="222222"/>
                </a:solidFill>
                <a:latin typeface="Times New Roman"/>
                <a:ea typeface="Times New Roman"/>
                <a:cs typeface="Times New Roman"/>
                <a:sym typeface="Times New Roman"/>
              </a:rPr>
              <a:t>This phenomenon is exploited for illumination, particularly in </a:t>
            </a:r>
            <a:r>
              <a:rPr b="1" i="0" lang="en-US" sz="2000" u="none">
                <a:solidFill>
                  <a:srgbClr val="4444CC"/>
                </a:solidFill>
                <a:latin typeface="Times New Roman"/>
                <a:ea typeface="Times New Roman"/>
                <a:cs typeface="Times New Roman"/>
                <a:sym typeface="Times New Roman"/>
              </a:rPr>
              <a:t>fluorescent lamps</a:t>
            </a:r>
            <a:r>
              <a:rPr b="0" i="0" lang="en-US" sz="2000" u="none">
                <a:solidFill>
                  <a:srgbClr val="222222"/>
                </a:solidFill>
                <a:latin typeface="Times New Roman"/>
                <a:ea typeface="Times New Roman"/>
                <a:cs typeface="Times New Roman"/>
                <a:sym typeface="Times New Roman"/>
              </a:rPr>
              <a:t>.</a:t>
            </a:r>
            <a:endParaRPr/>
          </a:p>
          <a:p>
            <a:pPr indent="-342900" lvl="0" marL="342900" marR="0" rtl="0" algn="just">
              <a:lnSpc>
                <a:spcPct val="100000"/>
              </a:lnSpc>
              <a:spcBef>
                <a:spcPts val="400"/>
              </a:spcBef>
              <a:spcAft>
                <a:spcPts val="0"/>
              </a:spcAft>
              <a:buClr>
                <a:srgbClr val="222222"/>
              </a:buClr>
              <a:buSzPts val="2000"/>
              <a:buFont typeface="Arial"/>
              <a:buChar char="•"/>
            </a:pPr>
            <a:r>
              <a:rPr b="0" i="0" lang="en-US" sz="2000" u="none">
                <a:solidFill>
                  <a:srgbClr val="222222"/>
                </a:solidFill>
                <a:latin typeface="Times New Roman"/>
                <a:ea typeface="Times New Roman"/>
                <a:cs typeface="Times New Roman"/>
                <a:sym typeface="Times New Roman"/>
              </a:rPr>
              <a:t> It also occurs at a side effect in various kinds of </a:t>
            </a:r>
            <a:r>
              <a:rPr b="1" i="0" lang="en-US" sz="2000" u="none">
                <a:solidFill>
                  <a:srgbClr val="4444CC"/>
                </a:solidFill>
                <a:latin typeface="Times New Roman"/>
                <a:ea typeface="Times New Roman"/>
                <a:cs typeface="Times New Roman"/>
                <a:sym typeface="Times New Roman"/>
              </a:rPr>
              <a:t>optically pumped</a:t>
            </a:r>
            <a:r>
              <a:rPr b="0" i="0" lang="en-US" sz="2000" u="none">
                <a:solidFill>
                  <a:srgbClr val="222222"/>
                </a:solidFill>
                <a:latin typeface="Times New Roman"/>
                <a:ea typeface="Times New Roman"/>
                <a:cs typeface="Times New Roman"/>
                <a:sym typeface="Times New Roman"/>
              </a:rPr>
              <a:t> </a:t>
            </a:r>
            <a:r>
              <a:rPr b="1" i="0" lang="en-US" sz="2000" u="none">
                <a:solidFill>
                  <a:srgbClr val="4444CC"/>
                </a:solidFill>
                <a:latin typeface="Times New Roman"/>
                <a:ea typeface="Times New Roman"/>
                <a:cs typeface="Times New Roman"/>
                <a:sym typeface="Times New Roman"/>
              </a:rPr>
              <a:t>lasers</a:t>
            </a:r>
            <a:r>
              <a:rPr b="0" i="0" lang="en-US" sz="2000" u="none">
                <a:solidFill>
                  <a:srgbClr val="222222"/>
                </a:solidFill>
                <a:latin typeface="Times New Roman"/>
                <a:ea typeface="Times New Roman"/>
                <a:cs typeface="Times New Roman"/>
                <a:sym typeface="Times New Roman"/>
              </a:rPr>
              <a:t> and </a:t>
            </a:r>
            <a:r>
              <a:rPr b="1" i="0" lang="en-US" sz="2000" u="none">
                <a:solidFill>
                  <a:srgbClr val="4444CC"/>
                </a:solidFill>
                <a:latin typeface="Times New Roman"/>
                <a:ea typeface="Times New Roman"/>
                <a:cs typeface="Times New Roman"/>
                <a:sym typeface="Times New Roman"/>
              </a:rPr>
              <a:t>amplifiers</a:t>
            </a:r>
            <a:r>
              <a:rPr b="0" i="0" lang="en-US" sz="2000" u="none">
                <a:solidFill>
                  <a:srgbClr val="222222"/>
                </a:solidFill>
                <a:latin typeface="Times New Roman"/>
                <a:ea typeface="Times New Roman"/>
                <a:cs typeface="Times New Roman"/>
                <a:sym typeface="Times New Roman"/>
              </a:rPr>
              <a:t>, e.g. in </a:t>
            </a:r>
            <a:r>
              <a:rPr b="1" i="0" lang="en-US" sz="2000" u="none">
                <a:solidFill>
                  <a:srgbClr val="4444CC"/>
                </a:solidFill>
                <a:latin typeface="Times New Roman"/>
                <a:ea typeface="Times New Roman"/>
                <a:cs typeface="Times New Roman"/>
                <a:sym typeface="Times New Roman"/>
              </a:rPr>
              <a:t>solid-state</a:t>
            </a:r>
            <a:r>
              <a:rPr b="0" i="0" lang="en-US" sz="2000" u="none">
                <a:solidFill>
                  <a:srgbClr val="222222"/>
                </a:solidFill>
                <a:latin typeface="Times New Roman"/>
                <a:ea typeface="Times New Roman"/>
                <a:cs typeface="Times New Roman"/>
                <a:sym typeface="Times New Roman"/>
              </a:rPr>
              <a:t> doped-insulator lasers and amplifiers (including </a:t>
            </a:r>
            <a:r>
              <a:rPr b="1" i="0" lang="en-US" sz="2000" u="none">
                <a:solidFill>
                  <a:srgbClr val="4444CC"/>
                </a:solidFill>
                <a:latin typeface="Times New Roman"/>
                <a:ea typeface="Times New Roman"/>
                <a:cs typeface="Times New Roman"/>
                <a:sym typeface="Times New Roman"/>
              </a:rPr>
              <a:t>fiber lasers</a:t>
            </a:r>
            <a:r>
              <a:rPr b="0" i="0" lang="en-US" sz="2000" u="none">
                <a:solidFill>
                  <a:srgbClr val="222222"/>
                </a:solidFill>
                <a:latin typeface="Times New Roman"/>
                <a:ea typeface="Times New Roman"/>
                <a:cs typeface="Times New Roman"/>
                <a:sym typeface="Times New Roman"/>
              </a:rPr>
              <a:t> and </a:t>
            </a:r>
            <a:r>
              <a:rPr b="1" i="0" lang="en-US" sz="2000" u="none">
                <a:solidFill>
                  <a:srgbClr val="4444CC"/>
                </a:solidFill>
                <a:latin typeface="Times New Roman"/>
                <a:ea typeface="Times New Roman"/>
                <a:cs typeface="Times New Roman"/>
                <a:sym typeface="Times New Roman"/>
              </a:rPr>
              <a:t>fiber amplifiers</a:t>
            </a:r>
            <a:r>
              <a:rPr b="0" i="0" lang="en-US" sz="2000" u="none">
                <a:solidFill>
                  <a:srgbClr val="222222"/>
                </a:solidFill>
                <a:latin typeface="Times New Roman"/>
                <a:ea typeface="Times New Roman"/>
                <a:cs typeface="Times New Roman"/>
                <a:sym typeface="Times New Roman"/>
              </a:rPr>
              <a:t>), in optically pumped </a:t>
            </a:r>
            <a:r>
              <a:rPr b="1" i="0" lang="en-US" sz="2000" u="none">
                <a:solidFill>
                  <a:srgbClr val="4444CC"/>
                </a:solidFill>
                <a:latin typeface="Times New Roman"/>
                <a:ea typeface="Times New Roman"/>
                <a:cs typeface="Times New Roman"/>
                <a:sym typeface="Times New Roman"/>
              </a:rPr>
              <a:t>semiconductor lasers</a:t>
            </a:r>
            <a:r>
              <a:rPr b="0" i="0" lang="en-US" sz="2000" u="none">
                <a:solidFill>
                  <a:srgbClr val="222222"/>
                </a:solidFill>
                <a:latin typeface="Times New Roman"/>
                <a:ea typeface="Times New Roman"/>
                <a:cs typeface="Times New Roman"/>
                <a:sym typeface="Times New Roman"/>
              </a:rPr>
              <a:t>, and in </a:t>
            </a:r>
            <a:r>
              <a:rPr b="1" i="0" lang="en-US" sz="2000" u="none">
                <a:solidFill>
                  <a:srgbClr val="4444CC"/>
                </a:solidFill>
                <a:latin typeface="Times New Roman"/>
                <a:ea typeface="Times New Roman"/>
                <a:cs typeface="Times New Roman"/>
                <a:sym typeface="Times New Roman"/>
              </a:rPr>
              <a:t>dye lasers</a:t>
            </a:r>
            <a:r>
              <a:rPr b="0" i="0" lang="en-US" sz="2000" u="none">
                <a:solidFill>
                  <a:srgbClr val="222222"/>
                </a:solidFill>
                <a:latin typeface="Times New Roman"/>
                <a:ea typeface="Times New Roman"/>
                <a:cs typeface="Times New Roman"/>
                <a:sym typeface="Times New Roman"/>
              </a:rPr>
              <a:t>. The resulting radiation is called </a:t>
            </a:r>
            <a:r>
              <a:rPr b="0" i="1" lang="en-US" sz="2000" u="none">
                <a:solidFill>
                  <a:srgbClr val="222222"/>
                </a:solidFill>
                <a:latin typeface="Times New Roman"/>
                <a:ea typeface="Times New Roman"/>
                <a:cs typeface="Times New Roman"/>
                <a:sym typeface="Times New Roman"/>
              </a:rPr>
              <a:t>fluorescent light</a:t>
            </a:r>
            <a:r>
              <a:rPr b="0" i="0" lang="en-US" sz="2000" u="none">
                <a:solidFill>
                  <a:srgbClr val="222222"/>
                </a:solidFill>
                <a:latin typeface="Open Sans"/>
                <a:ea typeface="Open Sans"/>
                <a:cs typeface="Open Sans"/>
                <a:sym typeface="Open Sans"/>
              </a:rPr>
              <a:t>.</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pic>
        <p:nvPicPr>
          <p:cNvPr id="703" name="Google Shape;703;p90"/>
          <p:cNvPicPr preferRelativeResize="0"/>
          <p:nvPr/>
        </p:nvPicPr>
        <p:blipFill rotWithShape="1">
          <a:blip r:embed="rId3">
            <a:alphaModFix/>
          </a:blip>
          <a:srcRect b="0" l="0" r="0" t="0"/>
          <a:stretch/>
        </p:blipFill>
        <p:spPr>
          <a:xfrm>
            <a:off x="628650" y="0"/>
            <a:ext cx="7886700" cy="68580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pic>
        <p:nvPicPr>
          <p:cNvPr id="708" name="Google Shape;708;p91"/>
          <p:cNvPicPr preferRelativeResize="0"/>
          <p:nvPr/>
        </p:nvPicPr>
        <p:blipFill rotWithShape="1">
          <a:blip r:embed="rId3">
            <a:alphaModFix/>
          </a:blip>
          <a:srcRect b="0" l="0" r="0" t="0"/>
          <a:stretch/>
        </p:blipFill>
        <p:spPr>
          <a:xfrm>
            <a:off x="125412" y="325437"/>
            <a:ext cx="8893175" cy="620712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pic>
        <p:nvPicPr>
          <p:cNvPr id="713" name="Google Shape;713;p92"/>
          <p:cNvPicPr preferRelativeResize="0"/>
          <p:nvPr/>
        </p:nvPicPr>
        <p:blipFill rotWithShape="1">
          <a:blip r:embed="rId3">
            <a:alphaModFix/>
          </a:blip>
          <a:srcRect b="0" l="0" r="0" t="0"/>
          <a:stretch/>
        </p:blipFill>
        <p:spPr>
          <a:xfrm>
            <a:off x="784225" y="0"/>
            <a:ext cx="7575550" cy="68580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pic>
        <p:nvPicPr>
          <p:cNvPr id="718" name="Google Shape;718;p93"/>
          <p:cNvPicPr preferRelativeResize="0"/>
          <p:nvPr/>
        </p:nvPicPr>
        <p:blipFill rotWithShape="1">
          <a:blip r:embed="rId3">
            <a:alphaModFix/>
          </a:blip>
          <a:srcRect b="0" l="0" r="0" t="0"/>
          <a:stretch/>
        </p:blipFill>
        <p:spPr>
          <a:xfrm>
            <a:off x="1000125" y="0"/>
            <a:ext cx="7143750" cy="68580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pic>
        <p:nvPicPr>
          <p:cNvPr id="723" name="Google Shape;723;p94"/>
          <p:cNvPicPr preferRelativeResize="0"/>
          <p:nvPr/>
        </p:nvPicPr>
        <p:blipFill rotWithShape="1">
          <a:blip r:embed="rId3">
            <a:alphaModFix/>
          </a:blip>
          <a:srcRect b="0" l="0" r="0" t="0"/>
          <a:stretch/>
        </p:blipFill>
        <p:spPr>
          <a:xfrm>
            <a:off x="107950" y="0"/>
            <a:ext cx="8928100" cy="68580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95"/>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2800"/>
              <a:buFont typeface="Times New Roman"/>
              <a:buNone/>
            </a:pPr>
            <a:r>
              <a:rPr b="0" i="0" lang="en-US" sz="2800" u="none">
                <a:solidFill>
                  <a:schemeClr val="accent2"/>
                </a:solidFill>
                <a:latin typeface="Times New Roman"/>
                <a:ea typeface="Times New Roman"/>
                <a:cs typeface="Times New Roman"/>
                <a:sym typeface="Times New Roman"/>
              </a:rPr>
              <a:t>Avalanche Photodiode (APD)</a:t>
            </a:r>
            <a:endParaRPr/>
          </a:p>
        </p:txBody>
      </p:sp>
      <p:sp>
        <p:nvSpPr>
          <p:cNvPr id="729" name="Google Shape;729;p95"/>
          <p:cNvSpPr txBox="1"/>
          <p:nvPr/>
        </p:nvSpPr>
        <p:spPr>
          <a:xfrm>
            <a:off x="214312" y="1285875"/>
            <a:ext cx="3621087" cy="532447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APDs internally multiply the primary photocurrent before it enters to following circuitry. </a:t>
            </a:r>
            <a:endParaRPr/>
          </a:p>
          <a:p>
            <a:pPr indent="0" lvl="0" marL="0" marR="0" rtl="0" algn="just">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In order to carrier multiplication take place, the photogenerated carriers must traverse along a high field region. In this region, photogenerated electrons and holes gain enough energy to ionize bound electrons in VB upon colliding with them. This multiplication is known as </a:t>
            </a:r>
            <a:r>
              <a:rPr b="1" i="0" lang="en-US" sz="2000" u="none">
                <a:solidFill>
                  <a:schemeClr val="dk1"/>
                </a:solidFill>
                <a:latin typeface="Times New Roman"/>
                <a:ea typeface="Times New Roman"/>
                <a:cs typeface="Times New Roman"/>
                <a:sym typeface="Times New Roman"/>
              </a:rPr>
              <a:t>impact ionization</a:t>
            </a:r>
            <a:r>
              <a:rPr b="0" i="0" lang="en-US" sz="2000" u="none">
                <a:solidFill>
                  <a:schemeClr val="dk1"/>
                </a:solidFill>
                <a:latin typeface="Times New Roman"/>
                <a:ea typeface="Times New Roman"/>
                <a:cs typeface="Times New Roman"/>
                <a:sym typeface="Times New Roman"/>
              </a:rPr>
              <a:t>. The newly created carriers in the presence of high electric field result in more ionization called </a:t>
            </a:r>
            <a:r>
              <a:rPr b="1" i="0" lang="en-US" sz="2000" u="none">
                <a:solidFill>
                  <a:schemeClr val="dk1"/>
                </a:solidFill>
                <a:latin typeface="Times New Roman"/>
                <a:ea typeface="Times New Roman"/>
                <a:cs typeface="Times New Roman"/>
                <a:sym typeface="Times New Roman"/>
              </a:rPr>
              <a:t>avalanche effect</a:t>
            </a:r>
            <a:r>
              <a:rPr b="0" i="0" lang="en-US" sz="2000" u="none">
                <a:solidFill>
                  <a:schemeClr val="dk1"/>
                </a:solidFill>
                <a:latin typeface="Times New Roman"/>
                <a:ea typeface="Times New Roman"/>
                <a:cs typeface="Times New Roman"/>
                <a:sym typeface="Times New Roman"/>
              </a:rPr>
              <a:t>. </a:t>
            </a:r>
            <a:endParaRPr/>
          </a:p>
        </p:txBody>
      </p:sp>
      <p:sp>
        <p:nvSpPr>
          <p:cNvPr id="730" name="Google Shape;730;p95"/>
          <p:cNvSpPr txBox="1"/>
          <p:nvPr/>
        </p:nvSpPr>
        <p:spPr>
          <a:xfrm>
            <a:off x="4324350" y="5157787"/>
            <a:ext cx="4640262" cy="92392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Reach-Through APD structure (RAPD) </a:t>
            </a:r>
            <a:endParaRPr/>
          </a:p>
          <a:p>
            <a:pPr indent="0" lvl="0" marL="0" marR="0" rtl="0" algn="just">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showing the electric fields in depletion region and multiplication region.</a:t>
            </a:r>
            <a:endParaRPr/>
          </a:p>
        </p:txBody>
      </p:sp>
      <p:pic>
        <p:nvPicPr>
          <p:cNvPr descr="aa.png" id="731" name="Google Shape;731;p95"/>
          <p:cNvPicPr preferRelativeResize="0"/>
          <p:nvPr>
            <p:ph idx="1" type="body"/>
          </p:nvPr>
        </p:nvPicPr>
        <p:blipFill rotWithShape="1">
          <a:blip r:embed="rId3">
            <a:alphaModFix/>
          </a:blip>
          <a:srcRect b="0" l="0" r="0" t="0"/>
          <a:stretch/>
        </p:blipFill>
        <p:spPr>
          <a:xfrm>
            <a:off x="4143375" y="1428750"/>
            <a:ext cx="4702175" cy="3214687"/>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pic>
        <p:nvPicPr>
          <p:cNvPr id="736" name="Google Shape;736;p96"/>
          <p:cNvPicPr preferRelativeResize="0"/>
          <p:nvPr/>
        </p:nvPicPr>
        <p:blipFill rotWithShape="1">
          <a:blip r:embed="rId3">
            <a:alphaModFix/>
          </a:blip>
          <a:srcRect b="0" l="0" r="0" t="0"/>
          <a:stretch/>
        </p:blipFill>
        <p:spPr>
          <a:xfrm>
            <a:off x="487362" y="177800"/>
            <a:ext cx="8169275" cy="65024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pic>
        <p:nvPicPr>
          <p:cNvPr id="741" name="Google Shape;741;p97"/>
          <p:cNvPicPr preferRelativeResize="0"/>
          <p:nvPr/>
        </p:nvPicPr>
        <p:blipFill rotWithShape="1">
          <a:blip r:embed="rId3">
            <a:alphaModFix/>
          </a:blip>
          <a:srcRect b="0" l="0" r="0" t="0"/>
          <a:stretch/>
        </p:blipFill>
        <p:spPr>
          <a:xfrm>
            <a:off x="755650" y="12700"/>
            <a:ext cx="7518400" cy="68580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pic>
        <p:nvPicPr>
          <p:cNvPr id="746" name="Google Shape;746;p98"/>
          <p:cNvPicPr preferRelativeResize="0"/>
          <p:nvPr/>
        </p:nvPicPr>
        <p:blipFill rotWithShape="1">
          <a:blip r:embed="rId3">
            <a:alphaModFix/>
          </a:blip>
          <a:srcRect b="0" l="0" r="0" t="0"/>
          <a:stretch/>
        </p:blipFill>
        <p:spPr>
          <a:xfrm>
            <a:off x="541337" y="325437"/>
            <a:ext cx="8061325" cy="5557837"/>
          </a:xfrm>
          <a:prstGeom prst="rect">
            <a:avLst/>
          </a:prstGeom>
          <a:noFill/>
          <a:ln>
            <a:noFill/>
          </a:ln>
        </p:spPr>
      </p:pic>
      <p:sp>
        <p:nvSpPr>
          <p:cNvPr id="747" name="Google Shape;747;p98"/>
          <p:cNvSpPr txBox="1"/>
          <p:nvPr/>
        </p:nvSpPr>
        <p:spPr>
          <a:xfrm>
            <a:off x="817562" y="4794250"/>
            <a:ext cx="7869237"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The responsivity of APD can be calculated by considering the current gain as: </a:t>
            </a:r>
            <a:endParaRPr/>
          </a:p>
        </p:txBody>
      </p:sp>
      <p:sp>
        <p:nvSpPr>
          <p:cNvPr id="748" name="Google Shape;748;p98"/>
          <p:cNvSpPr txBox="1"/>
          <p:nvPr/>
        </p:nvSpPr>
        <p:spPr>
          <a:xfrm>
            <a:off x="2654300" y="5341937"/>
            <a:ext cx="3673475" cy="1247775"/>
          </a:xfrm>
          <a:prstGeom prst="rect">
            <a:avLst/>
          </a:prstGeom>
          <a:no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749" name="Google Shape;749;p98"/>
          <p:cNvPicPr preferRelativeResize="0"/>
          <p:nvPr/>
        </p:nvPicPr>
        <p:blipFill rotWithShape="1">
          <a:blip r:embed="rId4">
            <a:alphaModFix/>
          </a:blip>
          <a:srcRect b="0" l="0" r="0" t="0"/>
          <a:stretch/>
        </p:blipFill>
        <p:spPr>
          <a:xfrm>
            <a:off x="2768600" y="5492750"/>
            <a:ext cx="3382962" cy="1096962"/>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pic>
        <p:nvPicPr>
          <p:cNvPr id="754" name="Google Shape;754;p99"/>
          <p:cNvPicPr preferRelativeResize="0"/>
          <p:nvPr/>
        </p:nvPicPr>
        <p:blipFill rotWithShape="1">
          <a:blip r:embed="rId3">
            <a:alphaModFix/>
          </a:blip>
          <a:srcRect b="0" l="0" r="0" t="0"/>
          <a:stretch/>
        </p:blipFill>
        <p:spPr>
          <a:xfrm>
            <a:off x="1144587" y="0"/>
            <a:ext cx="6854825" cy="6858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2022-02-28T04:07:25Z</dcterms:created>
  <dc:creator>User</dc:creator>
</cp:coreProperties>
</file>

<file path=docProps/custom.xml><?xml version="1.0" encoding="utf-8"?>
<Properties xmlns="http://schemas.openxmlformats.org/officeDocument/2006/custom-properties" xmlns:vt="http://schemas.openxmlformats.org/officeDocument/2006/docPropsVTypes"/>
</file>